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bookmarkIdSeed="4">
  <p:sldMasterIdLst>
    <p:sldMasterId id="2147483696" r:id="rId1"/>
  </p:sldMasterIdLst>
  <p:notesMasterIdLst>
    <p:notesMasterId r:id="rId33"/>
  </p:notesMasterIdLst>
  <p:handoutMasterIdLst>
    <p:handoutMasterId r:id="rId34"/>
  </p:handoutMasterIdLst>
  <p:sldIdLst>
    <p:sldId id="315" r:id="rId2"/>
    <p:sldId id="256" r:id="rId3"/>
    <p:sldId id="291" r:id="rId4"/>
    <p:sldId id="425" r:id="rId5"/>
    <p:sldId id="418" r:id="rId6"/>
    <p:sldId id="423" r:id="rId7"/>
    <p:sldId id="417" r:id="rId8"/>
    <p:sldId id="419" r:id="rId9"/>
    <p:sldId id="416" r:id="rId10"/>
    <p:sldId id="415" r:id="rId11"/>
    <p:sldId id="421" r:id="rId12"/>
    <p:sldId id="317" r:id="rId13"/>
    <p:sldId id="426" r:id="rId14"/>
    <p:sldId id="429" r:id="rId15"/>
    <p:sldId id="330" r:id="rId16"/>
    <p:sldId id="432" r:id="rId17"/>
    <p:sldId id="434" r:id="rId18"/>
    <p:sldId id="329" r:id="rId19"/>
    <p:sldId id="436" r:id="rId20"/>
    <p:sldId id="437" r:id="rId21"/>
    <p:sldId id="438" r:id="rId22"/>
    <p:sldId id="435" r:id="rId23"/>
    <p:sldId id="331" r:id="rId24"/>
    <p:sldId id="373" r:id="rId25"/>
    <p:sldId id="377" r:id="rId26"/>
    <p:sldId id="376" r:id="rId27"/>
    <p:sldId id="374" r:id="rId28"/>
    <p:sldId id="375" r:id="rId29"/>
    <p:sldId id="378" r:id="rId30"/>
    <p:sldId id="381" r:id="rId31"/>
    <p:sldId id="267" r:id="rId32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303"/>
    <a:srgbClr val="99FF33"/>
    <a:srgbClr val="66FF33"/>
    <a:srgbClr val="E66300"/>
    <a:srgbClr val="7E0000"/>
    <a:srgbClr val="00E605"/>
    <a:srgbClr val="7A0000"/>
    <a:srgbClr val="4DE600"/>
    <a:srgbClr val="66FFFF"/>
    <a:srgbClr val="C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532" autoAdjust="0"/>
    <p:restoredTop sz="91474" autoAdjust="0"/>
  </p:normalViewPr>
  <p:slideViewPr>
    <p:cSldViewPr>
      <p:cViewPr>
        <p:scale>
          <a:sx n="60" d="100"/>
          <a:sy n="60" d="100"/>
        </p:scale>
        <p:origin x="-1506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1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2F57813-92C8-47D1-B537-50ABFD866984}" type="datetimeFigureOut">
              <a:rPr lang="fa-IR" smtClean="0"/>
              <a:t>05/05/1442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32C86D4-B659-46AE-AAC4-E45E27FDBD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328246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D1943-6945-4B1E-A8E3-79D18F4FDC28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BECDE-AB7D-4D84-A2E0-964D700D7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01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17998-452F-4593-8433-5219AAC80D3C}" type="datetimeFigureOut">
              <a:rPr lang="he-IL" smtClean="0"/>
              <a:t>ד'/טבת/תשפ"א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03052BCE-0884-4402-8554-B0E96FECB453}" type="slidenum">
              <a:rPr lang="he-IL" smtClean="0"/>
              <a:t>‹#›</a:t>
            </a:fld>
            <a:endParaRPr lang="he-IL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17998-452F-4593-8433-5219AAC80D3C}" type="datetimeFigureOut">
              <a:rPr lang="he-IL" smtClean="0"/>
              <a:t>ד'/טבת/תשפ"א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2BCE-0884-4402-8554-B0E96FECB453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17998-452F-4593-8433-5219AAC80D3C}" type="datetimeFigureOut">
              <a:rPr lang="he-IL" smtClean="0"/>
              <a:t>ד'/טבת/תשפ"א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2BCE-0884-4402-8554-B0E96FECB453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17998-452F-4593-8433-5219AAC80D3C}" type="datetimeFigureOut">
              <a:rPr lang="he-IL" smtClean="0"/>
              <a:t>ד'/טבת/תשפ"א</a:t>
            </a:fld>
            <a:endParaRPr lang="he-I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052BCE-0884-4402-8554-B0E96FECB453}" type="slidenum">
              <a:rPr lang="he-IL" smtClean="0"/>
              <a:t>‹#›</a:t>
            </a:fld>
            <a:endParaRPr lang="he-IL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17998-452F-4593-8433-5219AAC80D3C}" type="datetimeFigureOut">
              <a:rPr lang="he-IL" smtClean="0"/>
              <a:t>ד'/טבת/תשפ"א</a:t>
            </a:fld>
            <a:endParaRPr lang="he-IL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052BCE-0884-4402-8554-B0E96FECB453}" type="slidenum">
              <a:rPr lang="he-IL" smtClean="0"/>
              <a:t>‹#›</a:t>
            </a:fld>
            <a:endParaRPr lang="he-IL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17998-452F-4593-8433-5219AAC80D3C}" type="datetimeFigureOut">
              <a:rPr lang="he-IL" smtClean="0"/>
              <a:t>ד'/טבת/תשפ"א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2BCE-0884-4402-8554-B0E96FECB453}" type="slidenum">
              <a:rPr lang="he-IL" smtClean="0"/>
              <a:t>‹#›</a:t>
            </a:fld>
            <a:endParaRPr lang="he-I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17998-452F-4593-8433-5219AAC80D3C}" type="datetimeFigureOut">
              <a:rPr lang="he-IL" smtClean="0"/>
              <a:t>ד'/טבת/תשפ"א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2BCE-0884-4402-8554-B0E96FECB453}" type="slidenum">
              <a:rPr lang="he-IL" smtClean="0"/>
              <a:t>‹#›</a:t>
            </a:fld>
            <a:endParaRPr lang="he-IL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17998-452F-4593-8433-5219AAC80D3C}" type="datetimeFigureOut">
              <a:rPr lang="he-IL" smtClean="0"/>
              <a:t>ד'/טבת/תשפ"א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2BCE-0884-4402-8554-B0E96FECB453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17998-452F-4593-8433-5219AAC80D3C}" type="datetimeFigureOut">
              <a:rPr lang="he-IL" smtClean="0"/>
              <a:t>ד'/טבת/תשפ"א</a:t>
            </a:fld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052BCE-0884-4402-8554-B0E96FECB453}" type="slidenum">
              <a:rPr lang="he-IL" smtClean="0"/>
              <a:t>‹#›</a:t>
            </a:fld>
            <a:endParaRPr lang="he-IL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7317998-452F-4593-8433-5219AAC80D3C}" type="datetimeFigureOut">
              <a:rPr lang="he-IL" smtClean="0"/>
              <a:t>ד'/טבת/תשפ"א</a:t>
            </a:fld>
            <a:endParaRPr lang="he-I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3052BCE-0884-4402-8554-B0E96FECB453}" type="slidenum">
              <a:rPr lang="he-IL" smtClean="0"/>
              <a:t>‹#›</a:t>
            </a:fld>
            <a:endParaRPr lang="he-I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17998-452F-4593-8433-5219AAC80D3C}" type="datetimeFigureOut">
              <a:rPr lang="he-IL" smtClean="0"/>
              <a:t>ד'/טבת/תשפ"א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2BCE-0884-4402-8554-B0E96FECB453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03052BCE-0884-4402-8554-B0E96FECB453}" type="slidenum">
              <a:rPr lang="he-IL" smtClean="0"/>
              <a:t>‹#›</a:t>
            </a:fld>
            <a:endParaRPr lang="he-IL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7317998-452F-4593-8433-5219AAC80D3C}" type="datetimeFigureOut">
              <a:rPr lang="he-IL" smtClean="0"/>
              <a:t>ד'/טבת/תשפ"א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1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microsoft.com/office/2007/relationships/hdphoto" Target="../media/hdphoto25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microsoft.com/office/2007/relationships/hdphoto" Target="../media/hdphoto24.wdp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26.wdp"/><Relationship Id="rId7" Type="http://schemas.microsoft.com/office/2007/relationships/hdphoto" Target="../media/hdphoto2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27.wdp"/><Relationship Id="rId4" Type="http://schemas.openxmlformats.org/officeDocument/2006/relationships/image" Target="../media/image42.png"/><Relationship Id="rId9" Type="http://schemas.microsoft.com/office/2007/relationships/hdphoto" Target="../media/hdphoto29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%20the%20name%20of%20god_(5)(800x600)_www_farapicture_blogfa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14218"/>
          <a:stretch/>
        </p:blipFill>
        <p:spPr>
          <a:xfrm>
            <a:off x="138147" y="188640"/>
            <a:ext cx="9184609" cy="666936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104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14" t="12070" r="15788" b="12715"/>
          <a:stretch/>
        </p:blipFill>
        <p:spPr bwMode="auto">
          <a:xfrm>
            <a:off x="378448" y="427067"/>
            <a:ext cx="8655710" cy="550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53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ree radical scavenger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284" y="801612"/>
            <a:ext cx="7445102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04436" y="44624"/>
            <a:ext cx="3844028" cy="792088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Antioxidant</a:t>
            </a:r>
            <a:endParaRPr lang="fa-IR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Free Radicals and Antioxidants - ICPURE Alkaline Water Ionizer - ICPURE  India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3559723"/>
            <a:ext cx="6264696" cy="274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radical scavenger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284" y="771585"/>
            <a:ext cx="7445102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ree Radicals and Antioxidants - ICPURE Alkaline Water Ionizer - ICPURE  India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50" y="3529696"/>
            <a:ext cx="7165289" cy="292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radical scavenger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284" y="801612"/>
            <a:ext cx="7445102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ree Radicals and Antioxidants - ICPURE Alkaline Water Ionizer - ICPURE  India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50" y="3559723"/>
            <a:ext cx="7165289" cy="292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44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131840" y="246313"/>
            <a:ext cx="5552051" cy="95043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sz="3200" b="1" dirty="0" smtClean="0">
                <a:solidFill>
                  <a:schemeClr val="bg1"/>
                </a:solidFill>
                <a:latin typeface="Times New Roman"/>
                <a:ea typeface="Times New Roman"/>
                <a:cs typeface="B Zar"/>
              </a:rPr>
              <a:t>Plant metabolites</a:t>
            </a:r>
            <a:endParaRPr lang="en-US" sz="3200" dirty="0">
              <a:solidFill>
                <a:schemeClr val="bg1"/>
              </a:solidFill>
              <a:latin typeface="Times New Roman"/>
              <a:ea typeface="Times New Roman"/>
              <a:cs typeface="B Nazanin"/>
            </a:endParaRPr>
          </a:p>
        </p:txBody>
      </p:sp>
      <p:sp>
        <p:nvSpPr>
          <p:cNvPr id="2" name="AutoShape 2" descr="متابولیت های ثانویه، شناسایی و انواع متابولیت‌های ثانویه | زیست فن دانشنامه  زیست شناسی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5" name="AutoShape 4" descr="متابولیت های ثانویه، شناسایی و انواع متابولیت‌های ثانویه | زیست فن دانشنامه  زیست شناسی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6" name="AutoShape 6" descr="متابولیت های ثانویه، شناسایی و انواع متابولیت‌های ثانویه | زیست فن دانشنامه  زیست شناسی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7" name="AutoShape 8" descr="متابولیت های ثانویه، شناسایی و انواع متابولیت‌های ثانویه | زیست فن دانشنامه  زیست شناسی"/>
          <p:cNvSpPr>
            <a:spLocks noChangeAspect="1" noChangeArrowheads="1"/>
          </p:cNvSpPr>
          <p:nvPr/>
        </p:nvSpPr>
        <p:spPr bwMode="auto">
          <a:xfrm>
            <a:off x="9380538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77" t="16360" r="23058" b="33224"/>
          <a:stretch/>
        </p:blipFill>
        <p:spPr bwMode="auto">
          <a:xfrm>
            <a:off x="380218" y="1196752"/>
            <a:ext cx="8665751" cy="4350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10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ttack by and defense against free radical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3308350"/>
            <a:ext cx="5220072" cy="35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83" y="68779"/>
            <a:ext cx="3917473" cy="350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0700" y="476672"/>
            <a:ext cx="5019084" cy="95043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sz="3200" b="1" dirty="0" smtClean="0">
                <a:solidFill>
                  <a:schemeClr val="bg1"/>
                </a:solidFill>
                <a:latin typeface="Times New Roman"/>
                <a:ea typeface="Times New Roman"/>
                <a:cs typeface="B Zar"/>
              </a:rPr>
              <a:t>Antioxidant supplements</a:t>
            </a:r>
            <a:endParaRPr lang="en-US" sz="3200" dirty="0">
              <a:solidFill>
                <a:schemeClr val="bg1"/>
              </a:solidFill>
              <a:latin typeface="Times New Roman"/>
              <a:ea typeface="Times New Roman"/>
              <a:cs typeface="B Nazani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6257" y="1427111"/>
            <a:ext cx="4791807" cy="95043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sz="3200" b="1" dirty="0" smtClean="0">
                <a:solidFill>
                  <a:schemeClr val="bg1"/>
                </a:solidFill>
                <a:latin typeface="Times New Roman"/>
                <a:ea typeface="Times New Roman"/>
                <a:cs typeface="B Zar"/>
              </a:rPr>
              <a:t>Antioxidant mechanisms</a:t>
            </a:r>
            <a:endParaRPr lang="en-US" sz="3200" dirty="0">
              <a:solidFill>
                <a:schemeClr val="bg1"/>
              </a:solidFill>
              <a:latin typeface="Times New Roman"/>
              <a:ea typeface="Times New Roman"/>
              <a:cs typeface="B Nazanin"/>
            </a:endParaRPr>
          </a:p>
        </p:txBody>
      </p:sp>
    </p:spTree>
    <p:extLst>
      <p:ext uri="{BB962C8B-B14F-4D97-AF65-F5344CB8AC3E}">
        <p14:creationId xmlns:p14="http://schemas.microsoft.com/office/powerpoint/2010/main" val="322412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14" t="12070" r="15788" b="12715"/>
          <a:stretch/>
        </p:blipFill>
        <p:spPr bwMode="auto">
          <a:xfrm>
            <a:off x="380786" y="476672"/>
            <a:ext cx="8655710" cy="550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76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09" t="20299" r="14103" b="15171"/>
          <a:stretch/>
        </p:blipFill>
        <p:spPr bwMode="auto">
          <a:xfrm>
            <a:off x="827584" y="967661"/>
            <a:ext cx="7920880" cy="5701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971600" y="188640"/>
            <a:ext cx="7617047" cy="711367"/>
            <a:chOff x="2761729" y="3140968"/>
            <a:chExt cx="1440160" cy="756084"/>
          </a:xfrm>
        </p:grpSpPr>
        <p:sp>
          <p:nvSpPr>
            <p:cNvPr id="6" name="TextBox 5"/>
            <p:cNvSpPr txBox="1"/>
            <p:nvPr/>
          </p:nvSpPr>
          <p:spPr>
            <a:xfrm>
              <a:off x="2797734" y="3249137"/>
              <a:ext cx="1368152" cy="539754"/>
            </a:xfrm>
            <a:prstGeom prst="rect">
              <a:avLst/>
            </a:prstGeom>
            <a:noFill/>
          </p:spPr>
          <p:txBody>
            <a:bodyPr wrap="square" rtlCol="1" anchor="ctr" anchorCtr="0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fa-IR" b="1" dirty="0">
                  <a:solidFill>
                    <a:prstClr val="black"/>
                  </a:solidFill>
                  <a:cs typeface="B Zar" panose="00000400000000000000" pitchFamily="2" charset="-78"/>
                </a:rPr>
                <a:t>نقش حفاظتی در برابر سمیت کبدی و کلیوی القاء شده با اتانول در موش­های صحرایی </a:t>
              </a:r>
              <a:r>
                <a:rPr lang="fa-IR" b="1" dirty="0" smtClean="0">
                  <a:solidFill>
                    <a:prstClr val="black"/>
                  </a:solidFill>
                  <a:cs typeface="B Zar" panose="00000400000000000000" pitchFamily="2" charset="-78"/>
                </a:rPr>
                <a:t> </a:t>
              </a:r>
              <a:endParaRPr lang="fa-IR" b="1" dirty="0">
                <a:solidFill>
                  <a:prstClr val="black"/>
                </a:solidFill>
                <a:cs typeface="B Zar" panose="00000400000000000000" pitchFamily="2" charset="-78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761729" y="3140968"/>
              <a:ext cx="1440160" cy="75608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2000" b="1"/>
            </a:p>
          </p:txBody>
        </p:sp>
      </p:grpSp>
    </p:spTree>
    <p:extLst>
      <p:ext uri="{BB962C8B-B14F-4D97-AF65-F5344CB8AC3E}">
        <p14:creationId xmlns:p14="http://schemas.microsoft.com/office/powerpoint/2010/main" val="15723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42226"/>
            <a:ext cx="7488832" cy="5755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6156176" y="80919"/>
            <a:ext cx="2875915" cy="596536"/>
            <a:chOff x="2761729" y="3100584"/>
            <a:chExt cx="1440160" cy="761511"/>
          </a:xfrm>
        </p:grpSpPr>
        <p:sp>
          <p:nvSpPr>
            <p:cNvPr id="5" name="TextBox 4"/>
            <p:cNvSpPr txBox="1"/>
            <p:nvPr/>
          </p:nvSpPr>
          <p:spPr>
            <a:xfrm>
              <a:off x="2797734" y="3100584"/>
              <a:ext cx="1368152" cy="746497"/>
            </a:xfrm>
            <a:prstGeom prst="rect">
              <a:avLst/>
            </a:prstGeom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 anchorCtr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Kidney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761729" y="3106011"/>
              <a:ext cx="1440160" cy="75608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b="1"/>
            </a:p>
          </p:txBody>
        </p:sp>
      </p:grpSp>
    </p:spTree>
    <p:extLst>
      <p:ext uri="{BB962C8B-B14F-4D97-AF65-F5344CB8AC3E}">
        <p14:creationId xmlns:p14="http://schemas.microsoft.com/office/powerpoint/2010/main" val="381518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Qampaq\Desktop\Untitled-1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879"/>
          <a:stretch/>
        </p:blipFill>
        <p:spPr bwMode="auto">
          <a:xfrm>
            <a:off x="1043608" y="739527"/>
            <a:ext cx="7344816" cy="56418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156176" y="40372"/>
            <a:ext cx="2875915" cy="596536"/>
            <a:chOff x="2761729" y="3100584"/>
            <a:chExt cx="1440160" cy="761511"/>
          </a:xfrm>
        </p:grpSpPr>
        <p:sp>
          <p:nvSpPr>
            <p:cNvPr id="4" name="TextBox 3"/>
            <p:cNvSpPr txBox="1"/>
            <p:nvPr/>
          </p:nvSpPr>
          <p:spPr>
            <a:xfrm>
              <a:off x="2797734" y="3100584"/>
              <a:ext cx="1368152" cy="746497"/>
            </a:xfrm>
            <a:prstGeom prst="rect">
              <a:avLst/>
            </a:prstGeom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 anchorCtr="0">
              <a:spAutoFit/>
            </a:bodyPr>
            <a:lstStyle/>
            <a:p>
              <a:pPr algn="ctr"/>
              <a:r>
                <a:rPr lang="en-US" sz="3200" b="1" dirty="0" smtClean="0">
                  <a:cs typeface="B Zar" panose="00000400000000000000" pitchFamily="2" charset="-78"/>
                </a:rPr>
                <a:t>Liver</a:t>
              </a:r>
              <a:endParaRPr lang="en-US" sz="3200" b="1" dirty="0">
                <a:cs typeface="B Zar" panose="00000400000000000000" pitchFamily="2" charset="-78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761729" y="3106011"/>
              <a:ext cx="1440160" cy="75608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b="1"/>
            </a:p>
          </p:txBody>
        </p:sp>
      </p:grpSp>
    </p:spTree>
    <p:extLst>
      <p:ext uri="{BB962C8B-B14F-4D97-AF65-F5344CB8AC3E}">
        <p14:creationId xmlns:p14="http://schemas.microsoft.com/office/powerpoint/2010/main" val="412406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9872" t="16880" r="17147" b="26282"/>
          <a:stretch/>
        </p:blipFill>
        <p:spPr bwMode="auto">
          <a:xfrm>
            <a:off x="909343" y="827998"/>
            <a:ext cx="7695105" cy="58413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843808" y="44624"/>
            <a:ext cx="3709801" cy="711367"/>
          </a:xfrm>
          <a:prstGeom prst="roundRect">
            <a:avLst/>
          </a:prstGeom>
          <a:ln/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Times New Roman"/>
                <a:cs typeface="B Zar"/>
              </a:rPr>
              <a:t>Anticancer activity</a:t>
            </a:r>
            <a:endParaRPr lang="fa-IR" sz="2800" dirty="0">
              <a:solidFill>
                <a:schemeClr val="bg1"/>
              </a:solidFill>
              <a:latin typeface="Trebuchet MS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740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43808" y="44624"/>
            <a:ext cx="3709801" cy="711367"/>
          </a:xfrm>
          <a:prstGeom prst="roundRect">
            <a:avLst/>
          </a:prstGeom>
          <a:ln/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Times New Roman"/>
                <a:cs typeface="B Zar"/>
              </a:rPr>
              <a:t>Antiviral activity</a:t>
            </a:r>
            <a:endParaRPr lang="fa-IR" sz="2800" dirty="0">
              <a:solidFill>
                <a:schemeClr val="bg1"/>
              </a:solidFill>
              <a:latin typeface="Trebuchet MS"/>
              <a:cs typeface="Tahoma"/>
            </a:endParaRPr>
          </a:p>
        </p:txBody>
      </p:sp>
      <p:pic>
        <p:nvPicPr>
          <p:cNvPr id="4098" name="Picture 2" descr="Antiviral properties of Sanitized AG products validated - Fibre2Fash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970831" cy="3654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03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3568" y="332656"/>
            <a:ext cx="8568952" cy="4962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Bef>
                <a:spcPts val="1200"/>
              </a:spcBef>
            </a:pPr>
            <a:r>
              <a:rPr lang="ar-SA" b="1" dirty="0">
                <a:latin typeface="IranNastaliq" pitchFamily="18" charset="0"/>
                <a:ea typeface="Times New Roman"/>
                <a:cs typeface="B Zar" panose="00000400000000000000" pitchFamily="2" charset="-78"/>
              </a:rPr>
              <a:t>دانشكده علوم پايه</a:t>
            </a:r>
            <a:endParaRPr lang="en-US" sz="3600" dirty="0">
              <a:latin typeface="IranNastaliq" pitchFamily="18" charset="0"/>
              <a:ea typeface="Times New Roman"/>
              <a:cs typeface="B Zar" panose="00000400000000000000" pitchFamily="2" charset="-78"/>
            </a:endParaRPr>
          </a:p>
          <a:p>
            <a:pPr indent="457200" algn="ctr">
              <a:spcBef>
                <a:spcPts val="1200"/>
              </a:spcBef>
              <a:tabLst>
                <a:tab pos="4142105" algn="r"/>
              </a:tabLst>
            </a:pPr>
            <a:r>
              <a:rPr lang="ar-SA" b="1" dirty="0">
                <a:latin typeface="IranNastaliq" pitchFamily="18" charset="0"/>
                <a:ea typeface="Times New Roman"/>
                <a:cs typeface="B Zar" panose="00000400000000000000" pitchFamily="2" charset="-78"/>
              </a:rPr>
              <a:t>گروه زيست‌شناسي</a:t>
            </a:r>
            <a:endParaRPr lang="en-US" sz="3600" dirty="0">
              <a:latin typeface="IranNastaliq" pitchFamily="18" charset="0"/>
              <a:ea typeface="Times New Roman"/>
              <a:cs typeface="B Zar" panose="00000400000000000000" pitchFamily="2" charset="-78"/>
            </a:endParaRPr>
          </a:p>
          <a:p>
            <a:pPr indent="457200" algn="ctr">
              <a:spcBef>
                <a:spcPts val="1200"/>
              </a:spcBef>
            </a:pPr>
            <a:r>
              <a:rPr lang="fa-IR" sz="3200" b="1" dirty="0">
                <a:latin typeface="IranNastaliq" pitchFamily="18" charset="0"/>
                <a:ea typeface="Times New Roman"/>
                <a:cs typeface="B Zar" panose="00000400000000000000" pitchFamily="2" charset="-78"/>
              </a:rPr>
              <a:t> </a:t>
            </a:r>
            <a:r>
              <a:rPr lang="ar-SA" sz="2400" b="1" dirty="0">
                <a:latin typeface="IranNastaliq" pitchFamily="18" charset="0"/>
                <a:ea typeface="Times New Roman"/>
                <a:cs typeface="B Zar" panose="00000400000000000000" pitchFamily="2" charset="-78"/>
              </a:rPr>
              <a:t> </a:t>
            </a:r>
            <a:endParaRPr lang="en-US" sz="2000" dirty="0">
              <a:latin typeface="IranNastaliq" pitchFamily="18" charset="0"/>
              <a:ea typeface="Times New Roman"/>
              <a:cs typeface="B Zar" panose="00000400000000000000" pitchFamily="2" charset="-78"/>
            </a:endParaRPr>
          </a:p>
          <a:p>
            <a:pPr indent="457200" algn="ctr">
              <a:spcBef>
                <a:spcPts val="1200"/>
              </a:spcBef>
            </a:pPr>
            <a:r>
              <a:rPr lang="ar-SA" sz="2400" b="1" dirty="0" smtClean="0">
                <a:latin typeface="IranNastaliq" pitchFamily="18" charset="0"/>
                <a:ea typeface="Times New Roman"/>
                <a:cs typeface="B Zar" panose="00000400000000000000" pitchFamily="2" charset="-78"/>
              </a:rPr>
              <a:t>عنوان</a:t>
            </a:r>
            <a:r>
              <a:rPr lang="ar-SA" sz="2400" b="1" dirty="0">
                <a:latin typeface="IranNastaliq" pitchFamily="18" charset="0"/>
                <a:ea typeface="Times New Roman"/>
                <a:cs typeface="B Zar" panose="00000400000000000000" pitchFamily="2" charset="-78"/>
              </a:rPr>
              <a:t>:</a:t>
            </a:r>
            <a:endParaRPr lang="en-US" sz="2000" dirty="0">
              <a:latin typeface="IranNastaliq" pitchFamily="18" charset="0"/>
              <a:ea typeface="Times New Roman"/>
              <a:cs typeface="B Zar" panose="00000400000000000000" pitchFamily="2" charset="-78"/>
            </a:endParaRPr>
          </a:p>
          <a:p>
            <a:pPr indent="457200" algn="ctr">
              <a:lnSpc>
                <a:spcPct val="150000"/>
              </a:lnSpc>
              <a:spcBef>
                <a:spcPts val="1200"/>
              </a:spcBef>
            </a:pPr>
            <a:r>
              <a:rPr lang="fa-IR" sz="2000" b="1" dirty="0" smtClean="0">
                <a:latin typeface="Times New Roman" pitchFamily="18" charset="0"/>
                <a:ea typeface="Times New Roman"/>
                <a:cs typeface="B Zar" panose="00000400000000000000" pitchFamily="2" charset="-78"/>
              </a:rPr>
              <a:t>گیاهان دارویی ویژگی ها و کاربرد آن ها </a:t>
            </a:r>
            <a:r>
              <a:rPr lang="fa-IR" sz="1100" b="1" dirty="0">
                <a:latin typeface="IranNastaliq" pitchFamily="18" charset="0"/>
                <a:ea typeface="Times New Roman"/>
                <a:cs typeface="B Zar" panose="00000400000000000000" pitchFamily="2" charset="-78"/>
              </a:rPr>
              <a:t> </a:t>
            </a:r>
            <a:r>
              <a:rPr lang="fa-IR" b="1" dirty="0">
                <a:latin typeface="IranNastaliq" pitchFamily="18" charset="0"/>
                <a:ea typeface="Times New Roman"/>
                <a:cs typeface="B Zar" panose="00000400000000000000" pitchFamily="2" charset="-78"/>
              </a:rPr>
              <a:t> </a:t>
            </a:r>
            <a:endParaRPr lang="fa-IR" b="1" dirty="0" smtClean="0">
              <a:latin typeface="IranNastaliq" pitchFamily="18" charset="0"/>
              <a:ea typeface="Times New Roman"/>
              <a:cs typeface="B Zar" panose="00000400000000000000" pitchFamily="2" charset="-78"/>
            </a:endParaRPr>
          </a:p>
          <a:p>
            <a:pPr indent="457200" algn="ctr">
              <a:spcBef>
                <a:spcPts val="1200"/>
              </a:spcBef>
            </a:pPr>
            <a:r>
              <a:rPr lang="ar-SA" b="1" dirty="0" smtClean="0">
                <a:latin typeface="IranNastaliq" pitchFamily="18" charset="0"/>
                <a:ea typeface="Times New Roman"/>
                <a:cs typeface="B Zar" panose="00000400000000000000" pitchFamily="2" charset="-78"/>
              </a:rPr>
              <a:t>استاد </a:t>
            </a:r>
            <a:r>
              <a:rPr lang="ar-SA" b="1" dirty="0">
                <a:latin typeface="IranNastaliq" pitchFamily="18" charset="0"/>
                <a:ea typeface="Times New Roman"/>
                <a:cs typeface="B Zar" panose="00000400000000000000" pitchFamily="2" charset="-78"/>
              </a:rPr>
              <a:t>راهنما:</a:t>
            </a:r>
            <a:endParaRPr lang="en-US" dirty="0">
              <a:latin typeface="IranNastaliq" pitchFamily="18" charset="0"/>
              <a:ea typeface="Times New Roman"/>
              <a:cs typeface="B Zar" panose="00000400000000000000" pitchFamily="2" charset="-78"/>
            </a:endParaRPr>
          </a:p>
          <a:p>
            <a:pPr indent="457200" algn="ctr">
              <a:spcBef>
                <a:spcPts val="1200"/>
              </a:spcBef>
            </a:pPr>
            <a:r>
              <a:rPr lang="ar-SA" b="1" dirty="0">
                <a:latin typeface="IranNastaliq" pitchFamily="18" charset="0"/>
                <a:ea typeface="Times New Roman"/>
                <a:cs typeface="B Zar" panose="00000400000000000000" pitchFamily="2" charset="-78"/>
              </a:rPr>
              <a:t>دكتر رويا </a:t>
            </a:r>
            <a:r>
              <a:rPr lang="ar-SA" b="1" dirty="0" smtClean="0">
                <a:latin typeface="IranNastaliq" pitchFamily="18" charset="0"/>
                <a:ea typeface="Times New Roman"/>
                <a:cs typeface="B Zar" panose="00000400000000000000" pitchFamily="2" charset="-78"/>
              </a:rPr>
              <a:t>کرميان</a:t>
            </a:r>
            <a:endParaRPr lang="en-US" b="1" dirty="0" smtClean="0">
              <a:latin typeface="IranNastaliq" pitchFamily="18" charset="0"/>
              <a:ea typeface="Times New Roman"/>
              <a:cs typeface="B Zar" panose="00000400000000000000" pitchFamily="2" charset="-78"/>
            </a:endParaRPr>
          </a:p>
          <a:p>
            <a:pPr indent="457200" algn="ctr">
              <a:spcBef>
                <a:spcPts val="1200"/>
              </a:spcBef>
            </a:pPr>
            <a:endParaRPr lang="en-US" sz="1050" dirty="0">
              <a:latin typeface="IranNastaliq" pitchFamily="18" charset="0"/>
              <a:ea typeface="Times New Roman"/>
              <a:cs typeface="B Zar" panose="00000400000000000000" pitchFamily="2" charset="-78"/>
            </a:endParaRPr>
          </a:p>
          <a:p>
            <a:pPr indent="457200" algn="ctr">
              <a:spcBef>
                <a:spcPts val="1200"/>
              </a:spcBef>
            </a:pPr>
            <a:r>
              <a:rPr lang="ar-SA" b="1" dirty="0">
                <a:latin typeface="IranNastaliq" pitchFamily="18" charset="0"/>
                <a:ea typeface="Times New Roman"/>
                <a:cs typeface="B Zar" panose="00000400000000000000" pitchFamily="2" charset="-78"/>
              </a:rPr>
              <a:t> </a:t>
            </a:r>
            <a:r>
              <a:rPr lang="ar-SA" b="1" dirty="0" smtClean="0">
                <a:latin typeface="IranNastaliq" pitchFamily="18" charset="0"/>
                <a:ea typeface="Times New Roman"/>
                <a:cs typeface="B Zar" panose="00000400000000000000" pitchFamily="2" charset="-78"/>
              </a:rPr>
              <a:t>نگارش</a:t>
            </a:r>
            <a:r>
              <a:rPr lang="ar-SA" b="1" dirty="0">
                <a:latin typeface="IranNastaliq" pitchFamily="18" charset="0"/>
                <a:ea typeface="Times New Roman"/>
                <a:cs typeface="B Zar" panose="00000400000000000000" pitchFamily="2" charset="-78"/>
              </a:rPr>
              <a:t>:</a:t>
            </a:r>
            <a:endParaRPr lang="en-US" dirty="0">
              <a:latin typeface="IranNastaliq" pitchFamily="18" charset="0"/>
              <a:ea typeface="Times New Roman"/>
              <a:cs typeface="B Zar" panose="00000400000000000000" pitchFamily="2" charset="-78"/>
            </a:endParaRPr>
          </a:p>
          <a:p>
            <a:pPr indent="457200" algn="ctr">
              <a:spcBef>
                <a:spcPts val="1200"/>
              </a:spcBef>
            </a:pPr>
            <a:r>
              <a:rPr lang="fa-IR" b="1" dirty="0">
                <a:latin typeface="IranNastaliq" pitchFamily="18" charset="0"/>
                <a:ea typeface="Times New Roman"/>
                <a:cs typeface="B Zar" panose="00000400000000000000" pitchFamily="2" charset="-78"/>
              </a:rPr>
              <a:t>مصطفی </a:t>
            </a:r>
            <a:r>
              <a:rPr lang="fa-IR" b="1" dirty="0" smtClean="0">
                <a:latin typeface="IranNastaliq" pitchFamily="18" charset="0"/>
                <a:ea typeface="Times New Roman"/>
                <a:cs typeface="B Zar" panose="00000400000000000000" pitchFamily="2" charset="-78"/>
              </a:rPr>
              <a:t>اسدبگی</a:t>
            </a:r>
          </a:p>
          <a:p>
            <a:pPr indent="457200" algn="ctr">
              <a:spcBef>
                <a:spcPts val="1200"/>
              </a:spcBef>
            </a:pPr>
            <a:endParaRPr lang="fa-IR" sz="1200" b="1" dirty="0" smtClean="0">
              <a:latin typeface="IranNastaliq" pitchFamily="18" charset="0"/>
              <a:ea typeface="Times New Roman"/>
              <a:cs typeface="B Zar" panose="00000400000000000000" pitchFamily="2" charset="-78"/>
            </a:endParaRPr>
          </a:p>
        </p:txBody>
      </p:sp>
      <p:pic>
        <p:nvPicPr>
          <p:cNvPr id="11" name="Picture 10" descr="Description: 0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75" y="-2887"/>
            <a:ext cx="747901" cy="127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402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7376140" cy="557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50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ARS-CoV-2 the novel coronavirus of COVID-19 • LITF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t="5574" r="26259" b="6404"/>
          <a:stretch/>
        </p:blipFill>
        <p:spPr bwMode="auto">
          <a:xfrm>
            <a:off x="266612" y="0"/>
            <a:ext cx="5981096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met Supercomputer, TSCC Made Available for COVID-19 Research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3748154"/>
            <a:ext cx="4608512" cy="310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29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tatic-01.hindawi.com/articles/omcl/volume-2020/3173281/figures/3173281.fig.003.svg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14" t="15841" r="14215" b="11961"/>
          <a:stretch/>
        </p:blipFill>
        <p:spPr bwMode="auto">
          <a:xfrm>
            <a:off x="467544" y="930166"/>
            <a:ext cx="8518691" cy="528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99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88" t="23505" r="15385" b="9615"/>
          <a:stretch/>
        </p:blipFill>
        <p:spPr bwMode="auto">
          <a:xfrm>
            <a:off x="683568" y="946750"/>
            <a:ext cx="8064896" cy="5775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393573" y="129406"/>
            <a:ext cx="4482683" cy="923330"/>
            <a:chOff x="2761729" y="3028329"/>
            <a:chExt cx="1440160" cy="981371"/>
          </a:xfrm>
        </p:grpSpPr>
        <p:sp>
          <p:nvSpPr>
            <p:cNvPr id="4" name="TextBox 3"/>
            <p:cNvSpPr txBox="1"/>
            <p:nvPr/>
          </p:nvSpPr>
          <p:spPr>
            <a:xfrm>
              <a:off x="2797734" y="3028329"/>
              <a:ext cx="1368152" cy="981371"/>
            </a:xfrm>
            <a:prstGeom prst="rect">
              <a:avLst/>
            </a:prstGeom>
            <a:noFill/>
          </p:spPr>
          <p:txBody>
            <a:bodyPr wrap="square" rtlCol="1" anchor="ctr" anchorCtr="0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fa-IR" b="1" dirty="0">
                  <a:solidFill>
                    <a:prstClr val="black"/>
                  </a:solidFill>
                  <a:cs typeface="B Zar" panose="00000400000000000000" pitchFamily="2" charset="-78"/>
                </a:rPr>
                <a:t>توانایی عصاره­ها در سنتز </a:t>
              </a:r>
              <a:r>
                <a:rPr lang="fa-IR" b="1" dirty="0" smtClean="0">
                  <a:solidFill>
                    <a:prstClr val="black"/>
                  </a:solidFill>
                  <a:cs typeface="B Zar" panose="00000400000000000000" pitchFamily="2" charset="-78"/>
                </a:rPr>
                <a:t>سبز نانوذره­های نقره</a:t>
              </a:r>
              <a:endParaRPr lang="en-US" b="1" dirty="0">
                <a:solidFill>
                  <a:prstClr val="black"/>
                </a:solidFill>
                <a:cs typeface="B Zar" panose="00000400000000000000" pitchFamily="2" charset="-78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761729" y="3140968"/>
              <a:ext cx="1440160" cy="75608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2000" b="1"/>
            </a:p>
          </p:txBody>
        </p:sp>
      </p:grpSp>
    </p:spTree>
    <p:extLst>
      <p:ext uri="{BB962C8B-B14F-4D97-AF65-F5344CB8AC3E}">
        <p14:creationId xmlns:p14="http://schemas.microsoft.com/office/powerpoint/2010/main" val="79660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12820" r="15545" b="13462"/>
          <a:stretch/>
        </p:blipFill>
        <p:spPr bwMode="auto">
          <a:xfrm>
            <a:off x="264577" y="1412778"/>
            <a:ext cx="4379431" cy="34190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821" t="12863" r="13943" b="15128"/>
          <a:stretch/>
        </p:blipFill>
        <p:spPr bwMode="auto">
          <a:xfrm>
            <a:off x="4536504" y="1412777"/>
            <a:ext cx="4607496" cy="3528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067944" y="260648"/>
            <a:ext cx="5040560" cy="592286"/>
            <a:chOff x="2761729" y="3140968"/>
            <a:chExt cx="1440160" cy="756084"/>
          </a:xfrm>
        </p:grpSpPr>
        <p:sp>
          <p:nvSpPr>
            <p:cNvPr id="5" name="TextBox 4"/>
            <p:cNvSpPr txBox="1"/>
            <p:nvPr/>
          </p:nvSpPr>
          <p:spPr>
            <a:xfrm>
              <a:off x="2797734" y="3283277"/>
              <a:ext cx="1368152" cy="471471"/>
            </a:xfrm>
            <a:prstGeom prst="rect">
              <a:avLst/>
            </a:prstGeom>
            <a:noFill/>
          </p:spPr>
          <p:txBody>
            <a:bodyPr wrap="square" rtlCol="1" anchor="ctr" anchorCtr="0">
              <a:spAutoFit/>
            </a:bodyPr>
            <a:lstStyle/>
            <a:p>
              <a:r>
                <a:rPr lang="fa-IR" b="1" dirty="0">
                  <a:cs typeface="B Zar" panose="00000400000000000000" pitchFamily="2" charset="-78"/>
                </a:rPr>
                <a:t>مراحل بیوسنتز نانوذرات نقره و بهینه سازی شرایط سنتز</a:t>
              </a:r>
              <a:endParaRPr lang="fa-IR" dirty="0">
                <a:cs typeface="B Zar" panose="00000400000000000000" pitchFamily="2" charset="-78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761729" y="3140968"/>
              <a:ext cx="1440160" cy="75608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b="1"/>
            </a:p>
          </p:txBody>
        </p:sp>
      </p:grpSp>
      <p:cxnSp>
        <p:nvCxnSpPr>
          <p:cNvPr id="8" name="Straight Arrow Connector 7"/>
          <p:cNvCxnSpPr/>
          <p:nvPr/>
        </p:nvCxnSpPr>
        <p:spPr>
          <a:xfrm>
            <a:off x="2051720" y="996839"/>
            <a:ext cx="2" cy="41593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403648" y="980728"/>
            <a:ext cx="2" cy="415939"/>
          </a:xfrm>
          <a:prstGeom prst="straightConnector1">
            <a:avLst/>
          </a:prstGeom>
          <a:ln>
            <a:solidFill>
              <a:srgbClr val="00E605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83568" y="980728"/>
            <a:ext cx="2" cy="41593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193960" y="996838"/>
            <a:ext cx="2" cy="41593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283966" y="4941168"/>
            <a:ext cx="2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051720" y="4941168"/>
            <a:ext cx="2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635894" y="980728"/>
            <a:ext cx="2" cy="415939"/>
          </a:xfrm>
          <a:prstGeom prst="straightConnector1">
            <a:avLst/>
          </a:prstGeom>
          <a:ln>
            <a:solidFill>
              <a:srgbClr val="00E605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635896" y="4941168"/>
            <a:ext cx="0" cy="432047"/>
          </a:xfrm>
          <a:prstGeom prst="straightConnector1">
            <a:avLst/>
          </a:prstGeom>
          <a:ln>
            <a:solidFill>
              <a:srgbClr val="00E605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475656" y="4941169"/>
            <a:ext cx="0" cy="432047"/>
          </a:xfrm>
          <a:prstGeom prst="straightConnector1">
            <a:avLst/>
          </a:prstGeom>
          <a:ln>
            <a:solidFill>
              <a:srgbClr val="00E605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827584" y="4941168"/>
            <a:ext cx="0" cy="432047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987824" y="4869160"/>
            <a:ext cx="0" cy="432047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915814" y="996837"/>
            <a:ext cx="2" cy="41593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012160" y="1556792"/>
            <a:ext cx="360040" cy="288032"/>
          </a:xfrm>
          <a:prstGeom prst="straightConnector1">
            <a:avLst/>
          </a:prstGeom>
          <a:ln>
            <a:solidFill>
              <a:srgbClr val="E663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6300192" y="2204864"/>
            <a:ext cx="360040" cy="288032"/>
          </a:xfrm>
          <a:prstGeom prst="straightConnector1">
            <a:avLst/>
          </a:prstGeom>
          <a:ln>
            <a:solidFill>
              <a:srgbClr val="E663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6228184" y="2564904"/>
            <a:ext cx="360040" cy="288032"/>
          </a:xfrm>
          <a:prstGeom prst="straightConnector1">
            <a:avLst/>
          </a:prstGeom>
          <a:ln>
            <a:solidFill>
              <a:srgbClr val="E663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6228184" y="3212976"/>
            <a:ext cx="360040" cy="288032"/>
          </a:xfrm>
          <a:prstGeom prst="straightConnector1">
            <a:avLst/>
          </a:prstGeom>
          <a:ln>
            <a:solidFill>
              <a:srgbClr val="E663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61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/>
          <p:nvPr/>
        </p:nvPicPr>
        <p:blipFill>
          <a:blip r:embed="rId2" cstate="print">
            <a:lum bright="-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624"/>
            <a:ext cx="5904656" cy="3408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Untitled-1"/>
          <p:cNvPicPr/>
          <p:nvPr/>
        </p:nvPicPr>
        <p:blipFill>
          <a:blip r:embed="rId3" cstate="print">
            <a:lum bright="-40000" contras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84" y="3429000"/>
            <a:ext cx="5890864" cy="325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984776" y="1159584"/>
            <a:ext cx="205172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latin typeface="Times New Roman"/>
                <a:ea typeface="Times New Roman"/>
                <a:cs typeface="B Zar" panose="00000400000000000000" pitchFamily="2" charset="-78"/>
              </a:rPr>
              <a:t>CM</a:t>
            </a:r>
            <a:r>
              <a:rPr lang="en-US" sz="1600" baseline="30000" dirty="0" smtClean="0">
                <a:latin typeface="Times New Roman"/>
                <a:ea typeface="Times New Roman"/>
                <a:cs typeface="B Zar" panose="00000400000000000000" pitchFamily="2" charset="-78"/>
              </a:rPr>
              <a:t>-1</a:t>
            </a:r>
            <a:r>
              <a:rPr lang="fa-IR" dirty="0">
                <a:latin typeface="Times New Roman"/>
                <a:ea typeface="Times New Roman"/>
                <a:cs typeface="B Zar" panose="00000400000000000000" pitchFamily="2" charset="-78"/>
              </a:rPr>
              <a:t>3380 (مربوط به گروهای عاملی کششی، </a:t>
            </a:r>
            <a:r>
              <a:rPr lang="en-US" sz="1600" dirty="0">
                <a:latin typeface="Times New Roman"/>
                <a:ea typeface="Times New Roman"/>
                <a:cs typeface="B Zar" panose="00000400000000000000" pitchFamily="2" charset="-78"/>
              </a:rPr>
              <a:t>H</a:t>
            </a:r>
            <a:r>
              <a:rPr lang="fa-IR" dirty="0">
                <a:latin typeface="Times New Roman"/>
                <a:ea typeface="Times New Roman"/>
                <a:cs typeface="B Zar" panose="00000400000000000000" pitchFamily="2" charset="-78"/>
              </a:rPr>
              <a:t> متصل به الکل­ها، فنل­ها و </a:t>
            </a:r>
            <a:r>
              <a:rPr lang="en-US" sz="1600" dirty="0">
                <a:latin typeface="Times New Roman"/>
                <a:ea typeface="Times New Roman"/>
                <a:cs typeface="B Zar" panose="00000400000000000000" pitchFamily="2" charset="-78"/>
              </a:rPr>
              <a:t>N-H</a:t>
            </a:r>
            <a:r>
              <a:rPr lang="fa-IR" dirty="0">
                <a:latin typeface="Times New Roman"/>
                <a:ea typeface="Times New Roman"/>
                <a:cs typeface="B Zar" panose="00000400000000000000" pitchFamily="2" charset="-78"/>
              </a:rPr>
              <a:t> کششی مختص به پروتئین­ها) </a:t>
            </a:r>
            <a:endParaRPr lang="fa-IR" dirty="0">
              <a:cs typeface="B Zar" panose="00000400000000000000" pitchFamily="2" charset="-78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339750" y="1196752"/>
            <a:ext cx="2" cy="415939"/>
          </a:xfrm>
          <a:prstGeom prst="straightConnector1">
            <a:avLst/>
          </a:prstGeom>
          <a:ln>
            <a:solidFill>
              <a:srgbClr val="E663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555774" y="2581013"/>
            <a:ext cx="2" cy="415939"/>
          </a:xfrm>
          <a:prstGeom prst="straightConnector1">
            <a:avLst/>
          </a:prstGeom>
          <a:ln>
            <a:solidFill>
              <a:srgbClr val="E663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267742" y="4597237"/>
            <a:ext cx="2" cy="41593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67744" y="5877272"/>
            <a:ext cx="2" cy="41593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984776" y="2765827"/>
            <a:ext cx="2051720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a-IR" dirty="0">
                <a:cs typeface="B Zar" panose="00000400000000000000" pitchFamily="2" charset="-78"/>
              </a:rPr>
              <a:t>مربوط به گروه­های عاملی کششی </a:t>
            </a:r>
            <a:r>
              <a:rPr lang="en-US" dirty="0">
                <a:cs typeface="B Zar" panose="00000400000000000000" pitchFamily="2" charset="-78"/>
              </a:rPr>
              <a:t>C=C-</a:t>
            </a:r>
            <a:r>
              <a:rPr lang="fa-IR" dirty="0">
                <a:cs typeface="B Zar" panose="00000400000000000000" pitchFamily="2" charset="-78"/>
              </a:rPr>
              <a:t> آلکن­ها، </a:t>
            </a:r>
            <a:r>
              <a:rPr lang="en-US" dirty="0">
                <a:cs typeface="B Zar" panose="00000400000000000000" pitchFamily="2" charset="-78"/>
              </a:rPr>
              <a:t>C-C</a:t>
            </a:r>
            <a:r>
              <a:rPr lang="fa-IR" dirty="0">
                <a:cs typeface="B Zar" panose="00000400000000000000" pitchFamily="2" charset="-78"/>
              </a:rPr>
              <a:t> ترکیبات آروماتیک حلقوی، </a:t>
            </a:r>
            <a:r>
              <a:rPr lang="en-US" dirty="0">
                <a:cs typeface="B Zar" panose="00000400000000000000" pitchFamily="2" charset="-78"/>
              </a:rPr>
              <a:t>C-O</a:t>
            </a:r>
            <a:r>
              <a:rPr lang="fa-IR" dirty="0">
                <a:cs typeface="B Zar" panose="00000400000000000000" pitchFamily="2" charset="-78"/>
              </a:rPr>
              <a:t> الکل­ها، اسیدهای کربوکسیلیک و استرها و در نهایت </a:t>
            </a:r>
            <a:r>
              <a:rPr lang="en-US" dirty="0">
                <a:cs typeface="B Zar" panose="00000400000000000000" pitchFamily="2" charset="-78"/>
              </a:rPr>
              <a:t>C-N </a:t>
            </a:r>
            <a:r>
              <a:rPr lang="fa-IR" dirty="0">
                <a:cs typeface="B Zar" panose="00000400000000000000" pitchFamily="2" charset="-78"/>
              </a:rPr>
              <a:t>آمین­های آلیفاتیک است). </a:t>
            </a:r>
          </a:p>
        </p:txBody>
      </p:sp>
      <p:sp>
        <p:nvSpPr>
          <p:cNvPr id="10" name="Oval 9"/>
          <p:cNvSpPr/>
          <p:nvPr/>
        </p:nvSpPr>
        <p:spPr>
          <a:xfrm>
            <a:off x="4139950" y="6355085"/>
            <a:ext cx="1944218" cy="360040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1" name="Oval 10"/>
          <p:cNvSpPr/>
          <p:nvPr/>
        </p:nvSpPr>
        <p:spPr>
          <a:xfrm>
            <a:off x="4067942" y="3068960"/>
            <a:ext cx="1944218" cy="360040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2" name="Rectangle 11"/>
          <p:cNvSpPr/>
          <p:nvPr/>
        </p:nvSpPr>
        <p:spPr>
          <a:xfrm>
            <a:off x="-540568" y="1124744"/>
            <a:ext cx="1224136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G. g</a:t>
            </a:r>
            <a:endParaRPr lang="fa-IR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eft Brace 12"/>
          <p:cNvSpPr/>
          <p:nvPr/>
        </p:nvSpPr>
        <p:spPr>
          <a:xfrm>
            <a:off x="745749" y="188640"/>
            <a:ext cx="369867" cy="2952328"/>
          </a:xfrm>
          <a:prstGeom prst="leftBrace">
            <a:avLst/>
          </a:prstGeom>
          <a:ln>
            <a:solidFill>
              <a:srgbClr val="E663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" name="Rectangle 13"/>
          <p:cNvSpPr/>
          <p:nvPr/>
        </p:nvSpPr>
        <p:spPr>
          <a:xfrm>
            <a:off x="-828600" y="4437112"/>
            <a:ext cx="151216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x</a:t>
            </a:r>
            <a:endParaRPr lang="fa-IR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eft Brace 14"/>
          <p:cNvSpPr/>
          <p:nvPr/>
        </p:nvSpPr>
        <p:spPr>
          <a:xfrm>
            <a:off x="673741" y="3501008"/>
            <a:ext cx="369867" cy="2952328"/>
          </a:xfrm>
          <a:prstGeom prst="leftBrac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" name="Oval 16"/>
          <p:cNvSpPr/>
          <p:nvPr/>
        </p:nvSpPr>
        <p:spPr>
          <a:xfrm>
            <a:off x="4139952" y="0"/>
            <a:ext cx="2304258" cy="2996952"/>
          </a:xfrm>
          <a:prstGeom prst="ellipse">
            <a:avLst/>
          </a:prstGeom>
          <a:noFill/>
          <a:ln w="28575">
            <a:solidFill>
              <a:srgbClr val="E3030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grpSp>
        <p:nvGrpSpPr>
          <p:cNvPr id="18" name="Group 17"/>
          <p:cNvGrpSpPr/>
          <p:nvPr/>
        </p:nvGrpSpPr>
        <p:grpSpPr>
          <a:xfrm>
            <a:off x="7956376" y="116632"/>
            <a:ext cx="1097868" cy="592286"/>
            <a:chOff x="2761729" y="3140968"/>
            <a:chExt cx="1440160" cy="756084"/>
          </a:xfrm>
        </p:grpSpPr>
        <p:sp>
          <p:nvSpPr>
            <p:cNvPr id="19" name="TextBox 18"/>
            <p:cNvSpPr txBox="1"/>
            <p:nvPr/>
          </p:nvSpPr>
          <p:spPr>
            <a:xfrm>
              <a:off x="2797734" y="3283277"/>
              <a:ext cx="1368152" cy="471471"/>
            </a:xfrm>
            <a:prstGeom prst="rect">
              <a:avLst/>
            </a:prstGeom>
            <a:noFill/>
          </p:spPr>
          <p:txBody>
            <a:bodyPr wrap="square" rtlCol="1" anchor="ctr" anchorCtr="0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FTIR</a:t>
              </a:r>
              <a:endParaRPr lang="fa-I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761729" y="3140968"/>
              <a:ext cx="1440160" cy="75608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b="1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4427986" y="1136511"/>
            <a:ext cx="2016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7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C=C-</a:t>
            </a:r>
            <a:endParaRPr lang="en-US" sz="1600" b="1" dirty="0">
              <a:solidFill>
                <a:srgbClr val="7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 smtClean="0">
                <a:solidFill>
                  <a:srgbClr val="7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C=O</a:t>
            </a:r>
            <a:endParaRPr lang="en-US" sz="1600" b="1" dirty="0">
              <a:solidFill>
                <a:srgbClr val="7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067942" y="3312368"/>
            <a:ext cx="2304258" cy="2996952"/>
          </a:xfrm>
          <a:prstGeom prst="ellipse">
            <a:avLst/>
          </a:prstGeom>
          <a:noFill/>
          <a:ln w="28575">
            <a:solidFill>
              <a:srgbClr val="E3030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4" name="Rectangle 23"/>
          <p:cNvSpPr/>
          <p:nvPr/>
        </p:nvSpPr>
        <p:spPr>
          <a:xfrm>
            <a:off x="4355976" y="4448879"/>
            <a:ext cx="2016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7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C=C-</a:t>
            </a:r>
            <a:endParaRPr lang="en-US" sz="1600" b="1" dirty="0">
              <a:solidFill>
                <a:srgbClr val="7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 smtClean="0">
                <a:solidFill>
                  <a:srgbClr val="7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C=O</a:t>
            </a:r>
            <a:endParaRPr lang="en-US" sz="1600" b="1" dirty="0">
              <a:solidFill>
                <a:srgbClr val="7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17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/>
      <p:bldP spid="15" grpId="0" animBg="1"/>
      <p:bldP spid="17" grpId="0" animBg="1"/>
      <p:bldP spid="22" grpId="0"/>
      <p:bldP spid="23" grpId="0" animBg="1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1" t="14797" r="17661" b="10740"/>
          <a:stretch/>
        </p:blipFill>
        <p:spPr bwMode="auto">
          <a:xfrm>
            <a:off x="902524" y="548680"/>
            <a:ext cx="7081300" cy="5928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956376" y="116632"/>
            <a:ext cx="1097868" cy="592286"/>
            <a:chOff x="2761729" y="3140968"/>
            <a:chExt cx="1440160" cy="756084"/>
          </a:xfrm>
        </p:grpSpPr>
        <p:sp>
          <p:nvSpPr>
            <p:cNvPr id="4" name="TextBox 3"/>
            <p:cNvSpPr txBox="1"/>
            <p:nvPr/>
          </p:nvSpPr>
          <p:spPr>
            <a:xfrm>
              <a:off x="2797734" y="3283277"/>
              <a:ext cx="1368152" cy="471471"/>
            </a:xfrm>
            <a:prstGeom prst="rect">
              <a:avLst/>
            </a:prstGeom>
            <a:noFill/>
          </p:spPr>
          <p:txBody>
            <a:bodyPr wrap="square" rtlCol="1" anchor="ctr" anchorCtr="0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XRD</a:t>
              </a:r>
              <a:endParaRPr lang="fa-I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761729" y="3140968"/>
              <a:ext cx="1440160" cy="75608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-540568" y="1124744"/>
            <a:ext cx="1224136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G. g</a:t>
            </a:r>
            <a:endParaRPr lang="fa-IR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eft Brace 6"/>
          <p:cNvSpPr/>
          <p:nvPr/>
        </p:nvSpPr>
        <p:spPr>
          <a:xfrm>
            <a:off x="745749" y="188640"/>
            <a:ext cx="369867" cy="2952328"/>
          </a:xfrm>
          <a:prstGeom prst="leftBrace">
            <a:avLst/>
          </a:prstGeom>
          <a:ln>
            <a:solidFill>
              <a:srgbClr val="E663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-828600" y="4437112"/>
            <a:ext cx="151216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x</a:t>
            </a:r>
            <a:endParaRPr lang="fa-IR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673741" y="3501008"/>
            <a:ext cx="369867" cy="2952328"/>
          </a:xfrm>
          <a:prstGeom prst="leftBrac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07704" y="188640"/>
            <a:ext cx="2" cy="415939"/>
          </a:xfrm>
          <a:prstGeom prst="straightConnector1">
            <a:avLst/>
          </a:prstGeom>
          <a:ln>
            <a:solidFill>
              <a:srgbClr val="E663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979710" y="3157077"/>
            <a:ext cx="2" cy="41593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092280" y="620688"/>
            <a:ext cx="792088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endParaRPr lang="fa-I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91880" y="620688"/>
            <a:ext cx="792088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Leaf</a:t>
            </a:r>
            <a:endParaRPr lang="fa-I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92280" y="3397200"/>
            <a:ext cx="792088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endParaRPr lang="fa-I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63888" y="3429000"/>
            <a:ext cx="792088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Leaf</a:t>
            </a:r>
            <a:endParaRPr lang="fa-I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508104" y="2996952"/>
            <a:ext cx="2" cy="41593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948262" y="4525229"/>
            <a:ext cx="2" cy="41593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436094" y="60733"/>
            <a:ext cx="2" cy="415939"/>
          </a:xfrm>
          <a:prstGeom prst="straightConnector1">
            <a:avLst/>
          </a:prstGeom>
          <a:ln>
            <a:solidFill>
              <a:srgbClr val="E663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724128" y="924829"/>
            <a:ext cx="2" cy="415939"/>
          </a:xfrm>
          <a:prstGeom prst="straightConnector1">
            <a:avLst/>
          </a:prstGeom>
          <a:ln>
            <a:solidFill>
              <a:srgbClr val="E663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948262" y="1428885"/>
            <a:ext cx="2" cy="415939"/>
          </a:xfrm>
          <a:prstGeom prst="straightConnector1">
            <a:avLst/>
          </a:prstGeom>
          <a:ln>
            <a:solidFill>
              <a:srgbClr val="E663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740350" y="1340768"/>
            <a:ext cx="2" cy="415939"/>
          </a:xfrm>
          <a:prstGeom prst="straightConnector1">
            <a:avLst/>
          </a:prstGeom>
          <a:ln>
            <a:solidFill>
              <a:srgbClr val="E663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596336" y="4669245"/>
            <a:ext cx="2" cy="41593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796136" y="4293096"/>
            <a:ext cx="2" cy="41593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411760" y="4021173"/>
            <a:ext cx="2" cy="41593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339752" y="1124744"/>
            <a:ext cx="2" cy="415939"/>
          </a:xfrm>
          <a:prstGeom prst="straightConnector1">
            <a:avLst/>
          </a:prstGeom>
          <a:ln>
            <a:solidFill>
              <a:srgbClr val="E663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563886" y="4669245"/>
            <a:ext cx="2" cy="41593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491880" y="1500893"/>
            <a:ext cx="2" cy="415939"/>
          </a:xfrm>
          <a:prstGeom prst="straightConnector1">
            <a:avLst/>
          </a:prstGeom>
          <a:ln>
            <a:solidFill>
              <a:srgbClr val="E663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211960" y="1628800"/>
            <a:ext cx="2" cy="415939"/>
          </a:xfrm>
          <a:prstGeom prst="straightConnector1">
            <a:avLst/>
          </a:prstGeom>
          <a:ln>
            <a:solidFill>
              <a:srgbClr val="E663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139952" y="4653136"/>
            <a:ext cx="2" cy="41593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50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9" t="14317" r="16025" b="15598"/>
          <a:stretch/>
        </p:blipFill>
        <p:spPr bwMode="auto">
          <a:xfrm>
            <a:off x="1547664" y="548680"/>
            <a:ext cx="7580433" cy="6192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691678" y="44624"/>
            <a:ext cx="6336706" cy="619312"/>
            <a:chOff x="2761729" y="3140968"/>
            <a:chExt cx="1440160" cy="756084"/>
          </a:xfrm>
        </p:grpSpPr>
        <p:sp>
          <p:nvSpPr>
            <p:cNvPr id="4" name="TextBox 3"/>
            <p:cNvSpPr txBox="1"/>
            <p:nvPr/>
          </p:nvSpPr>
          <p:spPr>
            <a:xfrm>
              <a:off x="2797734" y="3145766"/>
              <a:ext cx="1368152" cy="746495"/>
            </a:xfrm>
            <a:prstGeom prst="rect">
              <a:avLst/>
            </a:prstGeom>
            <a:noFill/>
          </p:spPr>
          <p:txBody>
            <a:bodyPr wrap="square" rtlCol="1" anchor="ctr" anchorCtr="0">
              <a:spAutoFit/>
            </a:bodyPr>
            <a:lstStyle/>
            <a:p>
              <a:pPr algn="ctr"/>
              <a:r>
                <a:rPr lang="fa-IR" sz="1600" b="1" dirty="0" smtClean="0">
                  <a:cs typeface="B Zar" panose="00000400000000000000" pitchFamily="2" charset="-78"/>
                </a:rPr>
                <a:t>دمای 60 درجه سانتی گراد </a:t>
              </a:r>
              <a:r>
                <a:rPr lang="fa-IR" sz="1600" b="1" dirty="0">
                  <a:cs typeface="B Zar" panose="00000400000000000000" pitchFamily="2" charset="-78"/>
                </a:rPr>
                <a:t>+ غلظت 1 میلی گرم در میلی لیتر </a:t>
              </a:r>
              <a:r>
                <a:rPr lang="fa-IR" sz="1600" b="1" dirty="0" smtClean="0">
                  <a:cs typeface="B Zar" panose="00000400000000000000" pitchFamily="2" charset="-78"/>
                </a:rPr>
                <a:t>عصاره</a:t>
              </a:r>
            </a:p>
            <a:p>
              <a:pPr algn="ctr"/>
              <a:r>
                <a:rPr lang="fa-IR" sz="1600" b="1" dirty="0" smtClean="0">
                  <a:cs typeface="B Zar" panose="00000400000000000000" pitchFamily="2" charset="-78"/>
                </a:rPr>
                <a:t>اثر </a:t>
              </a:r>
              <a:r>
                <a:rPr lang="fa-IR" sz="1600" b="1" dirty="0">
                  <a:cs typeface="B Zar" panose="00000400000000000000" pitchFamily="2" charset="-78"/>
                </a:rPr>
                <a:t>غلظت </a:t>
              </a:r>
              <a:r>
                <a:rPr lang="fa-IR" sz="1600" b="1" dirty="0" smtClean="0">
                  <a:cs typeface="B Zar" panose="00000400000000000000" pitchFamily="2" charset="-78"/>
                </a:rPr>
                <a:t>های مختلف نیترات </a:t>
              </a:r>
              <a:r>
                <a:rPr lang="fa-IR" sz="1600" b="1" dirty="0">
                  <a:cs typeface="B Zar" panose="00000400000000000000" pitchFamily="2" charset="-78"/>
                </a:rPr>
                <a:t>نقره </a:t>
              </a:r>
              <a:r>
                <a:rPr lang="fa-IR" sz="1600" b="1" dirty="0" smtClean="0">
                  <a:cs typeface="B Zar" panose="00000400000000000000" pitchFamily="2" charset="-78"/>
                </a:rPr>
                <a:t>در زمان های مختلف</a:t>
              </a:r>
              <a:endParaRPr lang="fa-IR" sz="1600" b="1" dirty="0">
                <a:cs typeface="B Zar" panose="00000400000000000000" pitchFamily="2" charset="-78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761729" y="3140968"/>
              <a:ext cx="1440160" cy="75608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</p:grpSp>
      <p:sp>
        <p:nvSpPr>
          <p:cNvPr id="7" name="Rectangle 6"/>
          <p:cNvSpPr/>
          <p:nvPr/>
        </p:nvSpPr>
        <p:spPr>
          <a:xfrm>
            <a:off x="467544" y="1268760"/>
            <a:ext cx="1224136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glabra</a:t>
            </a:r>
            <a:endParaRPr lang="fa-IR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1720" y="764704"/>
            <a:ext cx="792088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endParaRPr lang="fa-I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24128" y="692696"/>
            <a:ext cx="792088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Leaf</a:t>
            </a:r>
            <a:endParaRPr lang="fa-I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24128" y="3501008"/>
            <a:ext cx="792088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Leaf</a:t>
            </a:r>
            <a:endParaRPr lang="fa-I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1720" y="3429000"/>
            <a:ext cx="792088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endParaRPr lang="fa-I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1393821" y="476672"/>
            <a:ext cx="369867" cy="2952328"/>
          </a:xfrm>
          <a:prstGeom prst="leftBrace">
            <a:avLst/>
          </a:prstGeom>
          <a:ln>
            <a:solidFill>
              <a:srgbClr val="E663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Rectangle 12"/>
          <p:cNvSpPr/>
          <p:nvPr/>
        </p:nvSpPr>
        <p:spPr>
          <a:xfrm>
            <a:off x="107504" y="4293096"/>
            <a:ext cx="151216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xanthioides</a:t>
            </a:r>
            <a:endParaRPr lang="fa-IR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eft Brace 13"/>
          <p:cNvSpPr/>
          <p:nvPr/>
        </p:nvSpPr>
        <p:spPr>
          <a:xfrm>
            <a:off x="1393821" y="3501008"/>
            <a:ext cx="369867" cy="2952328"/>
          </a:xfrm>
          <a:prstGeom prst="leftBrac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499990" y="764704"/>
            <a:ext cx="216026" cy="207970"/>
          </a:xfrm>
          <a:prstGeom prst="straightConnector1">
            <a:avLst/>
          </a:prstGeom>
          <a:ln>
            <a:solidFill>
              <a:srgbClr val="E663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4499990" y="2996952"/>
            <a:ext cx="432050" cy="360040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9" name="Oval 18"/>
          <p:cNvSpPr/>
          <p:nvPr/>
        </p:nvSpPr>
        <p:spPr>
          <a:xfrm>
            <a:off x="4860032" y="1628800"/>
            <a:ext cx="432050" cy="288032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Oval 19"/>
          <p:cNvSpPr/>
          <p:nvPr/>
        </p:nvSpPr>
        <p:spPr>
          <a:xfrm>
            <a:off x="4860032" y="1340768"/>
            <a:ext cx="432050" cy="288032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1" name="Oval 20"/>
          <p:cNvSpPr/>
          <p:nvPr/>
        </p:nvSpPr>
        <p:spPr>
          <a:xfrm>
            <a:off x="8532438" y="1556792"/>
            <a:ext cx="432050" cy="288032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Oval 21"/>
          <p:cNvSpPr/>
          <p:nvPr/>
        </p:nvSpPr>
        <p:spPr>
          <a:xfrm>
            <a:off x="8244406" y="2996952"/>
            <a:ext cx="432050" cy="288032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8172398" y="772758"/>
            <a:ext cx="216026" cy="207970"/>
          </a:xfrm>
          <a:prstGeom prst="straightConnector1">
            <a:avLst/>
          </a:prstGeom>
          <a:ln>
            <a:solidFill>
              <a:srgbClr val="E663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427984" y="6165304"/>
            <a:ext cx="432050" cy="360040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5" name="Oval 24"/>
          <p:cNvSpPr/>
          <p:nvPr/>
        </p:nvSpPr>
        <p:spPr>
          <a:xfrm>
            <a:off x="4788022" y="4797152"/>
            <a:ext cx="432050" cy="360040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427982" y="3581070"/>
            <a:ext cx="216026" cy="20797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8172398" y="6165304"/>
            <a:ext cx="432050" cy="360040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8" name="Oval 27"/>
          <p:cNvSpPr/>
          <p:nvPr/>
        </p:nvSpPr>
        <p:spPr>
          <a:xfrm>
            <a:off x="8532440" y="4797152"/>
            <a:ext cx="432050" cy="360040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8100392" y="3509062"/>
            <a:ext cx="216026" cy="20797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76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2" t="15687" r="15642" b="12299"/>
          <a:stretch/>
        </p:blipFill>
        <p:spPr bwMode="auto">
          <a:xfrm>
            <a:off x="1689477" y="764704"/>
            <a:ext cx="7130995" cy="5976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552" y="1484784"/>
            <a:ext cx="1224136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glabra</a:t>
            </a:r>
            <a:endParaRPr lang="fa-IR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eft Brace 3"/>
          <p:cNvSpPr/>
          <p:nvPr/>
        </p:nvSpPr>
        <p:spPr>
          <a:xfrm>
            <a:off x="1465829" y="692696"/>
            <a:ext cx="369867" cy="2952328"/>
          </a:xfrm>
          <a:prstGeom prst="leftBrace">
            <a:avLst/>
          </a:prstGeom>
          <a:ln>
            <a:solidFill>
              <a:srgbClr val="E663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Rectangle 4"/>
          <p:cNvSpPr/>
          <p:nvPr/>
        </p:nvSpPr>
        <p:spPr>
          <a:xfrm>
            <a:off x="107504" y="4437112"/>
            <a:ext cx="151216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xanthioides</a:t>
            </a:r>
            <a:endParaRPr lang="fa-IR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eft Brace 5"/>
          <p:cNvSpPr/>
          <p:nvPr/>
        </p:nvSpPr>
        <p:spPr>
          <a:xfrm>
            <a:off x="1465829" y="3717032"/>
            <a:ext cx="369867" cy="2952328"/>
          </a:xfrm>
          <a:prstGeom prst="leftBrac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grpSp>
        <p:nvGrpSpPr>
          <p:cNvPr id="7" name="Group 6"/>
          <p:cNvGrpSpPr/>
          <p:nvPr/>
        </p:nvGrpSpPr>
        <p:grpSpPr>
          <a:xfrm>
            <a:off x="539552" y="28402"/>
            <a:ext cx="8316924" cy="592286"/>
            <a:chOff x="2761729" y="3140968"/>
            <a:chExt cx="1440160" cy="756084"/>
          </a:xfrm>
        </p:grpSpPr>
        <p:sp>
          <p:nvSpPr>
            <p:cNvPr id="8" name="TextBox 7"/>
            <p:cNvSpPr txBox="1"/>
            <p:nvPr/>
          </p:nvSpPr>
          <p:spPr>
            <a:xfrm>
              <a:off x="2797734" y="3283277"/>
              <a:ext cx="1368152" cy="471471"/>
            </a:xfrm>
            <a:prstGeom prst="rect">
              <a:avLst/>
            </a:prstGeom>
            <a:noFill/>
          </p:spPr>
          <p:txBody>
            <a:bodyPr wrap="square" rtlCol="1" anchor="ctr" anchorCtr="0">
              <a:spAutoFit/>
            </a:bodyPr>
            <a:lstStyle/>
            <a:p>
              <a:r>
                <a:rPr lang="fa-IR" b="1" dirty="0" smtClean="0">
                  <a:cs typeface="B Zar" panose="00000400000000000000" pitchFamily="2" charset="-78"/>
                </a:rPr>
                <a:t>اثر دما و زمان بر واکنش (غلظت 1 میلی گرم در میلی لیتر عصاره + 1 میلی مولار نیترات نقره </a:t>
              </a:r>
              <a:endParaRPr lang="fa-IR" b="1" dirty="0">
                <a:cs typeface="B Zar" panose="00000400000000000000" pitchFamily="2" charset="-78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761729" y="3140968"/>
              <a:ext cx="1440160" cy="75608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2000"/>
            </a:p>
          </p:txBody>
        </p:sp>
      </p:grpSp>
      <p:sp>
        <p:nvSpPr>
          <p:cNvPr id="10" name="Oval 9"/>
          <p:cNvSpPr/>
          <p:nvPr/>
        </p:nvSpPr>
        <p:spPr>
          <a:xfrm>
            <a:off x="4355974" y="3356992"/>
            <a:ext cx="432050" cy="288032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355973" y="764704"/>
            <a:ext cx="216026" cy="207970"/>
          </a:xfrm>
          <a:prstGeom prst="straightConnector1">
            <a:avLst/>
          </a:prstGeom>
          <a:ln>
            <a:solidFill>
              <a:srgbClr val="E663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716014" y="1844824"/>
            <a:ext cx="432050" cy="288032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رر</a:t>
            </a:r>
            <a:endParaRPr lang="fa-IR" dirty="0"/>
          </a:p>
        </p:txBody>
      </p:sp>
      <p:sp>
        <p:nvSpPr>
          <p:cNvPr id="13" name="Oval 12"/>
          <p:cNvSpPr/>
          <p:nvPr/>
        </p:nvSpPr>
        <p:spPr>
          <a:xfrm>
            <a:off x="8244406" y="1844824"/>
            <a:ext cx="432050" cy="288032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ر</a:t>
            </a:r>
            <a:endParaRPr lang="fa-IR" dirty="0"/>
          </a:p>
        </p:txBody>
      </p:sp>
      <p:sp>
        <p:nvSpPr>
          <p:cNvPr id="14" name="Oval 13"/>
          <p:cNvSpPr/>
          <p:nvPr/>
        </p:nvSpPr>
        <p:spPr>
          <a:xfrm>
            <a:off x="7740352" y="3356992"/>
            <a:ext cx="432050" cy="288032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ر</a:t>
            </a:r>
            <a:endParaRPr lang="fa-IR" dirty="0"/>
          </a:p>
        </p:txBody>
      </p:sp>
      <p:sp>
        <p:nvSpPr>
          <p:cNvPr id="15" name="Oval 14"/>
          <p:cNvSpPr/>
          <p:nvPr/>
        </p:nvSpPr>
        <p:spPr>
          <a:xfrm>
            <a:off x="8244406" y="4077072"/>
            <a:ext cx="432050" cy="288032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ر</a:t>
            </a:r>
            <a:endParaRPr lang="fa-IR" dirty="0"/>
          </a:p>
        </p:txBody>
      </p:sp>
      <p:sp>
        <p:nvSpPr>
          <p:cNvPr id="16" name="Oval 15"/>
          <p:cNvSpPr/>
          <p:nvPr/>
        </p:nvSpPr>
        <p:spPr>
          <a:xfrm>
            <a:off x="7308302" y="6237312"/>
            <a:ext cx="432050" cy="288032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ر</a:t>
            </a:r>
            <a:endParaRPr lang="fa-IR" dirty="0"/>
          </a:p>
        </p:txBody>
      </p:sp>
      <p:sp>
        <p:nvSpPr>
          <p:cNvPr id="17" name="Oval 16"/>
          <p:cNvSpPr/>
          <p:nvPr/>
        </p:nvSpPr>
        <p:spPr>
          <a:xfrm>
            <a:off x="7956374" y="6237312"/>
            <a:ext cx="432050" cy="288032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ر</a:t>
            </a:r>
            <a:endParaRPr lang="fa-IR" dirty="0"/>
          </a:p>
        </p:txBody>
      </p:sp>
      <p:sp>
        <p:nvSpPr>
          <p:cNvPr id="18" name="Oval 17"/>
          <p:cNvSpPr/>
          <p:nvPr/>
        </p:nvSpPr>
        <p:spPr>
          <a:xfrm>
            <a:off x="3779910" y="3356992"/>
            <a:ext cx="432050" cy="288032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740350" y="844766"/>
            <a:ext cx="216026" cy="207970"/>
          </a:xfrm>
          <a:prstGeom prst="straightConnector1">
            <a:avLst/>
          </a:prstGeom>
          <a:ln>
            <a:solidFill>
              <a:srgbClr val="E663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4716014" y="4797152"/>
            <a:ext cx="432050" cy="288032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1" name="Oval 20"/>
          <p:cNvSpPr/>
          <p:nvPr/>
        </p:nvSpPr>
        <p:spPr>
          <a:xfrm>
            <a:off x="4427984" y="6165304"/>
            <a:ext cx="432050" cy="288032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355976" y="3797094"/>
            <a:ext cx="216026" cy="20797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812360" y="3861048"/>
            <a:ext cx="216026" cy="20797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195736" y="836712"/>
            <a:ext cx="792088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endParaRPr lang="fa-I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80112" y="836712"/>
            <a:ext cx="792088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Leaf</a:t>
            </a:r>
            <a:endParaRPr lang="fa-I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80112" y="3717032"/>
            <a:ext cx="792088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Leaf</a:t>
            </a:r>
            <a:endParaRPr lang="fa-I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123728" y="3717032"/>
            <a:ext cx="792088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endParaRPr lang="fa-I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29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0" name="Picture 2064" descr="2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165" y="44624"/>
            <a:ext cx="3305175" cy="4114800"/>
          </a:xfrm>
          <a:prstGeom prst="rect">
            <a:avLst/>
          </a:prstGeom>
          <a:noFill/>
          <a:ln w="571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65" descr="3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5" y="44624"/>
            <a:ext cx="333375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1" t="24800" r="35999" b="14134"/>
          <a:stretch/>
        </p:blipFill>
        <p:spPr bwMode="auto">
          <a:xfrm>
            <a:off x="414859" y="4091637"/>
            <a:ext cx="2971800" cy="28644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Oval 22"/>
          <p:cNvSpPr/>
          <p:nvPr/>
        </p:nvSpPr>
        <p:spPr>
          <a:xfrm>
            <a:off x="36905" y="-4870450"/>
            <a:ext cx="1934845" cy="112776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a-IR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034490" y="-3754120"/>
            <a:ext cx="0" cy="2362835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034355" y="-3601720"/>
            <a:ext cx="0" cy="2362835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25" t="24852" r="9023" b="11440"/>
          <a:stretch/>
        </p:blipFill>
        <p:spPr bwMode="auto">
          <a:xfrm>
            <a:off x="3678967" y="4141802"/>
            <a:ext cx="3020060" cy="28155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Oval 26"/>
          <p:cNvSpPr/>
          <p:nvPr/>
        </p:nvSpPr>
        <p:spPr>
          <a:xfrm>
            <a:off x="1154411" y="1268760"/>
            <a:ext cx="1828800" cy="1476375"/>
          </a:xfrm>
          <a:prstGeom prst="ellipse">
            <a:avLst/>
          </a:prstGeom>
          <a:noFill/>
          <a:ln w="57150">
            <a:solidFill>
              <a:srgbClr val="66FF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a-IR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976839" y="2780928"/>
            <a:ext cx="0" cy="1990725"/>
          </a:xfrm>
          <a:prstGeom prst="straightConnector1">
            <a:avLst/>
          </a:prstGeom>
          <a:ln w="57150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4517167" y="1218897"/>
            <a:ext cx="1828800" cy="1476375"/>
          </a:xfrm>
          <a:prstGeom prst="ellipse">
            <a:avLst/>
          </a:prstGeom>
          <a:noFill/>
          <a:ln w="57150">
            <a:solidFill>
              <a:srgbClr val="99FF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a-IR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5474891" y="2708920"/>
            <a:ext cx="0" cy="2238375"/>
          </a:xfrm>
          <a:prstGeom prst="straightConnector1">
            <a:avLst/>
          </a:prstGeom>
          <a:ln w="57150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7823728" y="116632"/>
            <a:ext cx="1097868" cy="592286"/>
            <a:chOff x="2761728" y="3140968"/>
            <a:chExt cx="1440160" cy="756084"/>
          </a:xfrm>
        </p:grpSpPr>
        <p:sp>
          <p:nvSpPr>
            <p:cNvPr id="33" name="TextBox 32"/>
            <p:cNvSpPr txBox="1"/>
            <p:nvPr/>
          </p:nvSpPr>
          <p:spPr>
            <a:xfrm>
              <a:off x="2797734" y="3283277"/>
              <a:ext cx="1368152" cy="471471"/>
            </a:xfrm>
            <a:prstGeom prst="rect">
              <a:avLst/>
            </a:prstGeom>
            <a:noFill/>
          </p:spPr>
          <p:txBody>
            <a:bodyPr wrap="square" rtlCol="1" anchor="ctr" anchorCtr="0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SEM</a:t>
              </a:r>
              <a:endParaRPr lang="fa-I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761728" y="3140968"/>
              <a:ext cx="1440160" cy="75608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b="1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164288" y="2022157"/>
            <a:ext cx="1817948" cy="592286"/>
            <a:chOff x="2761728" y="3140968"/>
            <a:chExt cx="1440160" cy="756084"/>
          </a:xfrm>
        </p:grpSpPr>
        <p:sp>
          <p:nvSpPr>
            <p:cNvPr id="36" name="TextBox 35"/>
            <p:cNvSpPr txBox="1"/>
            <p:nvPr/>
          </p:nvSpPr>
          <p:spPr>
            <a:xfrm>
              <a:off x="2797734" y="3283279"/>
              <a:ext cx="1368153" cy="471472"/>
            </a:xfrm>
            <a:prstGeom prst="rect">
              <a:avLst/>
            </a:prstGeom>
            <a:noFill/>
          </p:spPr>
          <p:txBody>
            <a:bodyPr wrap="square" rtlCol="1" anchor="ctr" anchorCtr="0">
              <a:spAutoFit/>
            </a:bodyPr>
            <a:lstStyle/>
            <a:p>
              <a:pPr algn="ctr"/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G. </a:t>
              </a:r>
              <a:r>
                <a:rPr lang="en-US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glabra</a:t>
              </a:r>
              <a:endParaRPr lang="fa-IR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761728" y="3140968"/>
              <a:ext cx="1440160" cy="75608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b="1"/>
            </a:p>
          </p:txBody>
        </p:sp>
      </p:grpSp>
      <p:sp>
        <p:nvSpPr>
          <p:cNvPr id="40" name="Rectangle 39"/>
          <p:cNvSpPr/>
          <p:nvPr/>
        </p:nvSpPr>
        <p:spPr>
          <a:xfrm>
            <a:off x="3635896" y="44624"/>
            <a:ext cx="792088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endParaRPr lang="fa-I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1520" y="44624"/>
            <a:ext cx="792088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Leaf</a:t>
            </a:r>
            <a:endParaRPr lang="fa-I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95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27784" y="0"/>
            <a:ext cx="4120529" cy="1446550"/>
            <a:chOff x="4860232" y="1413820"/>
            <a:chExt cx="2016000" cy="1192405"/>
          </a:xfrm>
        </p:grpSpPr>
        <p:sp>
          <p:nvSpPr>
            <p:cNvPr id="7" name="Rounded Rectangle 6"/>
            <p:cNvSpPr/>
            <p:nvPr/>
          </p:nvSpPr>
          <p:spPr>
            <a:xfrm>
              <a:off x="4860232" y="1654340"/>
              <a:ext cx="2016000" cy="711367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14232" y="1413820"/>
              <a:ext cx="1907999" cy="1192405"/>
            </a:xfrm>
            <a:prstGeom prst="rect">
              <a:avLst/>
            </a:prstGeom>
            <a:noFill/>
          </p:spPr>
          <p:txBody>
            <a:bodyPr wrap="square" rtlCol="1" anchor="ctr" anchorCtr="0">
              <a:spAutoFit/>
            </a:bodyPr>
            <a:lstStyle/>
            <a:p>
              <a:pPr algn="ctr" rtl="0"/>
              <a:r>
                <a:rPr lang="en-US" sz="4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Introduction</a:t>
              </a:r>
              <a:endPara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6" name="Picture 2" descr="لرستان توان«دارویی»خود را به رخ می کشد/تولید۱۴هزار تن گیاه دارویی -  خبرگزاری مهر | اخبار ایران و جهان | Mehr News Agen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56" y="1310741"/>
            <a:ext cx="7056784" cy="47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عکس با کیفیت تبلیغاتی ایران در نقشه - لایه باز طرح آماده psd - 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10740"/>
            <a:ext cx="4608512" cy="47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12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Personal\Mostafa\Tesis\Result\Nano 1\SEM\mostafa adsad beigi\2\3.tif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003" y="73660"/>
            <a:ext cx="3305175" cy="38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F:\Personal\Mostafa\Tesis\Result\Nano 1\SEM\mostafa adsad beigi\1\4.tif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3" y="83185"/>
            <a:ext cx="3286125" cy="38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6401" r="3798" b="10133"/>
          <a:stretch/>
        </p:blipFill>
        <p:spPr bwMode="auto">
          <a:xfrm>
            <a:off x="323528" y="4054475"/>
            <a:ext cx="3390900" cy="27146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86" t="26911" r="4587" b="15902"/>
          <a:stretch/>
        </p:blipFill>
        <p:spPr bwMode="auto">
          <a:xfrm>
            <a:off x="3676328" y="4055110"/>
            <a:ext cx="3438525" cy="2729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/>
          <p:cNvSpPr/>
          <p:nvPr/>
        </p:nvSpPr>
        <p:spPr>
          <a:xfrm>
            <a:off x="980753" y="1436370"/>
            <a:ext cx="1771650" cy="1171575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7200" algn="ctr" rtl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200">
                <a:effectLst/>
                <a:latin typeface="Times New Roman"/>
                <a:ea typeface="Times New Roman"/>
                <a:cs typeface="B Nazanin"/>
              </a:rPr>
              <a:t> 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47528" y="2607310"/>
            <a:ext cx="0" cy="226695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222553" y="1379220"/>
            <a:ext cx="1771650" cy="1171575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7200" algn="ctr" rtl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200">
                <a:effectLst/>
                <a:latin typeface="Times New Roman"/>
                <a:ea typeface="Times New Roman"/>
                <a:cs typeface="B Nazanin"/>
              </a:rPr>
              <a:t> 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143303" y="2559685"/>
            <a:ext cx="0" cy="2428875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7794612" y="44624"/>
            <a:ext cx="1097868" cy="592286"/>
            <a:chOff x="2761728" y="3140968"/>
            <a:chExt cx="1440160" cy="756084"/>
          </a:xfrm>
        </p:grpSpPr>
        <p:sp>
          <p:nvSpPr>
            <p:cNvPr id="11" name="TextBox 10"/>
            <p:cNvSpPr txBox="1"/>
            <p:nvPr/>
          </p:nvSpPr>
          <p:spPr>
            <a:xfrm>
              <a:off x="2797734" y="3283277"/>
              <a:ext cx="1368152" cy="471471"/>
            </a:xfrm>
            <a:prstGeom prst="rect">
              <a:avLst/>
            </a:prstGeom>
            <a:noFill/>
          </p:spPr>
          <p:txBody>
            <a:bodyPr wrap="square" rtlCol="1" anchor="ctr" anchorCtr="0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SEM</a:t>
              </a:r>
              <a:endParaRPr lang="fa-I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761728" y="3140968"/>
              <a:ext cx="1440160" cy="75608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b="1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164288" y="2022157"/>
            <a:ext cx="1817948" cy="592286"/>
            <a:chOff x="2761728" y="3140968"/>
            <a:chExt cx="1440160" cy="756084"/>
          </a:xfrm>
        </p:grpSpPr>
        <p:sp>
          <p:nvSpPr>
            <p:cNvPr id="14" name="TextBox 13"/>
            <p:cNvSpPr txBox="1"/>
            <p:nvPr/>
          </p:nvSpPr>
          <p:spPr>
            <a:xfrm>
              <a:off x="2797734" y="3283279"/>
              <a:ext cx="1368153" cy="471472"/>
            </a:xfrm>
            <a:prstGeom prst="rect">
              <a:avLst/>
            </a:prstGeom>
            <a:noFill/>
          </p:spPr>
          <p:txBody>
            <a:bodyPr wrap="square" rtlCol="1" anchor="ctr" anchorCtr="0">
              <a:spAutoFit/>
            </a:bodyPr>
            <a:lstStyle/>
            <a:p>
              <a:pPr algn="ctr"/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M. </a:t>
              </a:r>
              <a:r>
                <a:rPr lang="en-US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xanthioides</a:t>
              </a:r>
              <a:endParaRPr lang="fa-IR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761728" y="3140968"/>
              <a:ext cx="1440160" cy="75608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b="1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3707904" y="44624"/>
            <a:ext cx="792088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endParaRPr lang="fa-I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5536" y="44624"/>
            <a:ext cx="792088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Leaf</a:t>
            </a:r>
            <a:endParaRPr lang="fa-I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50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mage result for 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4624"/>
            <a:ext cx="669674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1600" y="692696"/>
            <a:ext cx="2160240" cy="7920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6000" b="1" dirty="0" smtClean="0">
                <a:cs typeface="B Zar" panose="00000400000000000000" pitchFamily="2" charset="-78"/>
              </a:rPr>
              <a:t>با تشکر</a:t>
            </a:r>
            <a:endParaRPr lang="fa-IR" sz="6000" b="1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973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2" r="6609" b="6507"/>
          <a:stretch/>
        </p:blipFill>
        <p:spPr bwMode="auto">
          <a:xfrm>
            <a:off x="3293595" y="188639"/>
            <a:ext cx="5742901" cy="655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Image result for Glycyrrhizic in medic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97"/>
          <a:stretch/>
        </p:blipFill>
        <p:spPr bwMode="auto">
          <a:xfrm>
            <a:off x="243794" y="1844824"/>
            <a:ext cx="3104070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10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hat are free radicals? - PRIMOH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787518"/>
            <a:ext cx="10153700" cy="426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63888" y="178785"/>
            <a:ext cx="5328592" cy="1008112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Free Radicals: </a:t>
            </a:r>
            <a:endParaRPr lang="fa-IR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715142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76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ng2.cleanpng.com/sh/e6192f42938b1abb1c0a3c83da2f3343/L0KzQYm3VMIxN517j5H0aYP2gLBuTfZzbZYyitNtaXPkfH77iPVweqoyh9g2YXfsfri0gf51cZD9gdZqboSwfbFzhfN2dJYyhdH1ZXP4fLL5TfF1d54yTdNtOXO4RYiBUcA1amgzSqoBNES0Qoe4VcI1OmM2Sqk6NUK7RXB3jvc=/kisspng-free-radical-theory-of-aging-antioxidant-molecule-molecular-atom-5ad9c5578104b7.2864412615242212715285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5" y="467908"/>
            <a:ext cx="7942057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33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ponses of the cells under oxidative stress induced by nanoparticles... | 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387580" cy="603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79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Free Radic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210"/>
            <a:ext cx="8388424" cy="302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ght free-radical damage and premature ageing with these 7 fantastic foods!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78" y="3212976"/>
            <a:ext cx="836122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11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8843</TotalTime>
  <Words>210</Words>
  <Application>Microsoft Office PowerPoint</Application>
  <PresentationFormat>On-screen Show (4:3)</PresentationFormat>
  <Paragraphs>71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Thermal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omer</dc:creator>
  <cp:lastModifiedBy>MZPanah</cp:lastModifiedBy>
  <cp:revision>546</cp:revision>
  <dcterms:created xsi:type="dcterms:W3CDTF">2011-08-23T08:42:21Z</dcterms:created>
  <dcterms:modified xsi:type="dcterms:W3CDTF">2020-12-18T23:18:02Z</dcterms:modified>
</cp:coreProperties>
</file>