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12" r:id="rId1"/>
  </p:sldMasterIdLst>
  <p:notesMasterIdLst>
    <p:notesMasterId r:id="rId21"/>
  </p:notesMasterIdLst>
  <p:sldIdLst>
    <p:sldId id="256" r:id="rId2"/>
    <p:sldId id="258" r:id="rId3"/>
    <p:sldId id="262" r:id="rId4"/>
    <p:sldId id="259" r:id="rId5"/>
    <p:sldId id="273" r:id="rId6"/>
    <p:sldId id="280" r:id="rId7"/>
    <p:sldId id="275" r:id="rId8"/>
    <p:sldId id="277" r:id="rId9"/>
    <p:sldId id="278" r:id="rId10"/>
    <p:sldId id="281" r:id="rId11"/>
    <p:sldId id="282" r:id="rId12"/>
    <p:sldId id="270" r:id="rId13"/>
    <p:sldId id="265" r:id="rId14"/>
    <p:sldId id="266" r:id="rId15"/>
    <p:sldId id="271" r:id="rId16"/>
    <p:sldId id="269" r:id="rId17"/>
    <p:sldId id="268" r:id="rId18"/>
    <p:sldId id="263" r:id="rId19"/>
    <p:sldId id="261" r:id="rId20"/>
  </p:sldIdLst>
  <p:sldSz cx="12192000" cy="6858000"/>
  <p:notesSz cx="6858000" cy="9144000"/>
  <p:embeddedFontLst>
    <p:embeddedFont>
      <p:font typeface="Arial Rounded MT Bold" panose="020F0704030504030204" pitchFamily="34" charset="0"/>
      <p:regular r:id="rId22"/>
    </p:embeddedFont>
    <p:embeddedFont>
      <p:font typeface="B Zar" panose="00000400000000000000" pitchFamily="2" charset="-78"/>
      <p:regular r:id="rId23"/>
      <p:bold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Trebuchet MS" panose="020B0603020202020204" pitchFamily="34" charset="0"/>
      <p:regular r:id="rId30"/>
      <p:bold r:id="rId31"/>
      <p:italic r:id="rId32"/>
      <p:boldItalic r:id="rId33"/>
    </p:embeddedFont>
    <p:embeddedFont>
      <p:font typeface="Wingdings 3" panose="05040102010807070707" pitchFamily="18" charset="2"/>
      <p:regular r:id="rId34"/>
    </p:embeddedFont>
  </p:embeddedFontLst>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919" autoAdjust="0"/>
  </p:normalViewPr>
  <p:slideViewPr>
    <p:cSldViewPr snapToGrid="0">
      <p:cViewPr varScale="1">
        <p:scale>
          <a:sx n="77" d="100"/>
          <a:sy n="77"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41.341.31.0</a:t>
            </a:r>
            <a:endParaRPr lang="fa-IR" dirty="0"/>
          </a:p>
        </p:txBody>
      </p:sp>
      <p:sp>
        <p:nvSpPr>
          <p:cNvPr id="4" name="Slide Number Placeholder 3"/>
          <p:cNvSpPr>
            <a:spLocks noGrp="1"/>
          </p:cNvSpPr>
          <p:nvPr>
            <p:ph type="sldNum" sz="quarter" idx="10"/>
          </p:nvPr>
        </p:nvSpPr>
        <p:spPr/>
        <p:txBody>
          <a:bodyPr/>
          <a:lstStyle/>
          <a:p>
            <a:fld id="{4D0DD427-F871-4E49-89D3-6FE69923B566}" type="slidenum">
              <a:rPr lang="en-US" smtClean="0"/>
              <a:t>12</a:t>
            </a:fld>
            <a:endParaRPr lang="en-US"/>
          </a:p>
        </p:txBody>
      </p:sp>
    </p:spTree>
    <p:extLst>
      <p:ext uri="{BB962C8B-B14F-4D97-AF65-F5344CB8AC3E}">
        <p14:creationId xmlns:p14="http://schemas.microsoft.com/office/powerpoint/2010/main" val="354951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18</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19</a:t>
            </a:fld>
            <a:endParaRPr lang="en-US"/>
          </a:p>
        </p:txBody>
      </p:sp>
    </p:spTree>
    <p:extLst>
      <p:ext uri="{BB962C8B-B14F-4D97-AF65-F5344CB8AC3E}">
        <p14:creationId xmlns:p14="http://schemas.microsoft.com/office/powerpoint/2010/main" val="31559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24383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392860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225139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419032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sz="2000" dirty="0"/>
          </a:p>
        </p:txBody>
      </p:sp>
      <p:sp>
        <p:nvSpPr>
          <p:cNvPr id="4" name="Slide Number Placeholder 3"/>
          <p:cNvSpPr>
            <a:spLocks noGrp="1"/>
          </p:cNvSpPr>
          <p:nvPr>
            <p:ph type="sldNum" sz="quarter" idx="10"/>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238849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0380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012361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171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8421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372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8911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29637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2857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46129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44083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967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78367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407338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6CB90-7519-4060-AACF-E6C7D66C390D}"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40879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1262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85861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96CB90-7519-4060-AACF-E6C7D66C390D}" type="datetimeFigureOut">
              <a:rPr lang="en-US" smtClean="0"/>
              <a:t>12/4/2020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85835092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0C37-076B-46AE-AD2F-2EA9B508B72E}"/>
              </a:ext>
            </a:extLst>
          </p:cNvPr>
          <p:cNvSpPr>
            <a:spLocks noGrp="1"/>
          </p:cNvSpPr>
          <p:nvPr>
            <p:ph type="ctrTitle"/>
          </p:nvPr>
        </p:nvSpPr>
        <p:spPr>
          <a:xfrm>
            <a:off x="562984" y="2672780"/>
            <a:ext cx="8859265" cy="1388534"/>
          </a:xfrm>
        </p:spPr>
        <p:txBody>
          <a:bodyPr>
            <a:normAutofit fontScale="90000"/>
          </a:bodyPr>
          <a:lstStyle/>
          <a:p>
            <a:pPr algn="ctr" rtl="1"/>
            <a:r>
              <a:rPr lang="fa-IR" sz="4400" dirty="0">
                <a:cs typeface="B Titr" panose="00000700000000000000" pitchFamily="2" charset="-78"/>
              </a:rPr>
              <a:t>بازسازی تصاویر پزشکی با استفاده از روش های </a:t>
            </a:r>
            <a:r>
              <a:rPr lang="en-US" sz="4400" dirty="0">
                <a:cs typeface="B Titr" panose="00000700000000000000" pitchFamily="2" charset="-78"/>
              </a:rPr>
              <a:t> SIRT</a:t>
            </a:r>
            <a:r>
              <a:rPr lang="fa-IR" sz="4400">
                <a:cs typeface="B Titr" panose="00000700000000000000" pitchFamily="2" charset="-78"/>
              </a:rPr>
              <a:t> و</a:t>
            </a:r>
            <a:r>
              <a:rPr lang="en-US" sz="4400" dirty="0">
                <a:cs typeface="B Titr" panose="00000700000000000000" pitchFamily="2" charset="-78"/>
              </a:rPr>
              <a:t>SQS </a:t>
            </a:r>
          </a:p>
        </p:txBody>
      </p:sp>
      <p:sp>
        <p:nvSpPr>
          <p:cNvPr id="3" name="Subtitle 2">
            <a:extLst>
              <a:ext uri="{FF2B5EF4-FFF2-40B4-BE49-F238E27FC236}">
                <a16:creationId xmlns:a16="http://schemas.microsoft.com/office/drawing/2014/main" id="{F1274B40-854A-4A80-BBAD-623C137424D1}"/>
              </a:ext>
            </a:extLst>
          </p:cNvPr>
          <p:cNvSpPr>
            <a:spLocks noGrp="1"/>
          </p:cNvSpPr>
          <p:nvPr>
            <p:ph type="subTitle" idx="1"/>
          </p:nvPr>
        </p:nvSpPr>
        <p:spPr>
          <a:xfrm>
            <a:off x="2049020" y="4061314"/>
            <a:ext cx="8093959" cy="1819428"/>
          </a:xfrm>
        </p:spPr>
        <p:txBody>
          <a:bodyPr>
            <a:normAutofit/>
          </a:bodyPr>
          <a:lstStyle/>
          <a:p>
            <a:pPr marL="342900" indent="-342900" rtl="1">
              <a:buFont typeface="Arial" panose="020B0604020202020204" pitchFamily="34" charset="0"/>
              <a:buChar char="•"/>
            </a:pPr>
            <a:endParaRPr lang="fa-IR" dirty="0">
              <a:cs typeface="_L4i_Abasan" panose="00000400000000000000" pitchFamily="2" charset="-78"/>
            </a:endParaRPr>
          </a:p>
          <a:p>
            <a:pPr marL="342900" indent="-342900" rtl="1">
              <a:buFont typeface="Arial" panose="020B0604020202020204" pitchFamily="34" charset="0"/>
              <a:buChar char="•"/>
            </a:pPr>
            <a:r>
              <a:rPr lang="fa-IR" sz="2800" dirty="0">
                <a:cs typeface="B Nazanin" panose="00000400000000000000" pitchFamily="2" charset="-78"/>
              </a:rPr>
              <a:t>تهیه کننده: ماپیکر افضلی</a:t>
            </a:r>
            <a:br>
              <a:rPr lang="fa-IR" sz="2800" dirty="0">
                <a:cs typeface="B Nazanin" panose="00000400000000000000" pitchFamily="2" charset="-78"/>
              </a:rPr>
            </a:br>
            <a:r>
              <a:rPr lang="fa-IR" sz="2800" dirty="0">
                <a:cs typeface="B Nazanin" panose="00000400000000000000" pitchFamily="2" charset="-78"/>
              </a:rPr>
              <a:t>استاد رهنما: دکتر مهدی میرزاپور</a:t>
            </a:r>
            <a:endParaRPr lang="en-US" sz="2800" dirty="0">
              <a:cs typeface="B Nazanin" panose="00000400000000000000" pitchFamily="2" charset="-78"/>
            </a:endParaRPr>
          </a:p>
          <a:p>
            <a:pPr marL="342900" indent="-342900" algn="just" rtl="1">
              <a:buFont typeface="Arial" panose="020B0604020202020204" pitchFamily="34" charset="0"/>
              <a:buChar char="•"/>
            </a:pP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ریاضی دانشکده علوم پایه</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a16="http://schemas.microsoft.com/office/drawing/2014/main" id="{E2FD5A40-0FFD-473C-AC41-AF223B157677}"/>
              </a:ext>
            </a:extLst>
          </p:cNvPr>
          <p:cNvSpPr txBox="1"/>
          <p:nvPr/>
        </p:nvSpPr>
        <p:spPr>
          <a:xfrm>
            <a:off x="8824456" y="6242994"/>
            <a:ext cx="2977114" cy="338554"/>
          </a:xfrm>
          <a:prstGeom prst="rect">
            <a:avLst/>
          </a:prstGeom>
          <a:noFill/>
        </p:spPr>
        <p:txBody>
          <a:bodyPr wrap="square" rtlCol="0">
            <a:spAutoFit/>
          </a:bodyPr>
          <a:lstStyle/>
          <a:p>
            <a:pPr algn="ctr" rtl="1"/>
            <a:r>
              <a:rPr lang="en-US" sz="1600" dirty="0">
                <a:latin typeface="Arial Rounded MT Bold" panose="020F0704030504030204" pitchFamily="34" charset="0"/>
              </a:rPr>
              <a:t>afzalibano79@gmil.com</a:t>
            </a:r>
          </a:p>
        </p:txBody>
      </p:sp>
      <p:pic>
        <p:nvPicPr>
          <p:cNvPr id="21" name="Picture 20">
            <a:extLst>
              <a:ext uri="{FF2B5EF4-FFF2-40B4-BE49-F238E27FC236}">
                <a16:creationId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5580" y="152864"/>
            <a:ext cx="2356420" cy="2356420"/>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93332"/>
            <a:ext cx="6629400" cy="685124"/>
          </a:xfrm>
          <a:prstGeom prst="rect">
            <a:avLst/>
          </a:prstGeom>
        </p:spPr>
        <p:txBody>
          <a:bodyPr wrap="square">
            <a:spAutoFit/>
          </a:bodyPr>
          <a:lstStyle/>
          <a:p>
            <a:pPr algn="r" rtl="1">
              <a:lnSpc>
                <a:spcPct val="107000"/>
              </a:lnSpc>
              <a:spcAft>
                <a:spcPts val="300"/>
              </a:spcAft>
            </a:pPr>
            <a:r>
              <a:rPr lang="fa-IR"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طول گام بهینه برای ‌روش </a:t>
            </a:r>
            <a:r>
              <a:rPr lang="en-US"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SQS</a:t>
            </a:r>
            <a:endParaRPr lang="en-US" sz="3600" dirty="0">
              <a:latin typeface="Calibri" panose="020F0502020204030204" pitchFamily="34" charset="0"/>
              <a:ea typeface="Calibri" panose="020F0502020204030204" pitchFamily="34" charset="0"/>
              <a:cs typeface="B Zar" panose="00000400000000000000" pitchFamily="2" charset="-78"/>
            </a:endParaRPr>
          </a:p>
        </p:txBody>
      </p:sp>
      <p:sp>
        <p:nvSpPr>
          <p:cNvPr id="3" name="Rectangle 2"/>
          <p:cNvSpPr/>
          <p:nvPr/>
        </p:nvSpPr>
        <p:spPr>
          <a:xfrm>
            <a:off x="365760" y="1227191"/>
            <a:ext cx="10972800" cy="750975"/>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بدون‌ جمله‌ی منظم‌ساز روش‌های </a:t>
            </a:r>
            <a:r>
              <a:rPr lang="en-US" sz="2000" dirty="0">
                <a:latin typeface="Calibri" panose="020F0502020204030204" pitchFamily="34" charset="0"/>
                <a:ea typeface="Calibri" panose="020F0502020204030204" pitchFamily="34" charset="0"/>
                <a:cs typeface="B Nazanin" panose="00000400000000000000" pitchFamily="2" charset="-78"/>
              </a:rPr>
              <a:t>SIRT-WLS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و </a:t>
            </a:r>
            <a:r>
              <a:rPr lang="en-US" sz="2000" dirty="0">
                <a:latin typeface="Calibri" panose="020F0502020204030204" pitchFamily="34" charset="0"/>
                <a:ea typeface="Calibri" panose="020F0502020204030204" pitchFamily="34" charset="0"/>
                <a:cs typeface="B Nazanin" panose="00000400000000000000" pitchFamily="2" charset="-78"/>
              </a:rPr>
              <a:t>SQS-WLS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با هم مشابه هستند.</a:t>
            </a:r>
            <a:r>
              <a:rPr lang="fa-IR" sz="2000" dirty="0">
                <a:latin typeface="Calibri" panose="020F0502020204030204" pitchFamily="34" charset="0"/>
                <a:ea typeface="Calibri" panose="020F0502020204030204" pitchFamily="34" charset="0"/>
                <a:cs typeface="B Nazanin" panose="00000400000000000000" pitchFamily="2" charset="-78"/>
              </a:rPr>
              <a:t> طول گام بهینه با اعمال جمله منظم‌ساز بصورت زیر بیان می‌شود:</a:t>
            </a:r>
            <a:endParaRPr lang="en-US" sz="2000" dirty="0">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3019425" y="1615887"/>
            <a:ext cx="3257550" cy="1314450"/>
          </a:xfrm>
          <a:prstGeom prst="rect">
            <a:avLst/>
          </a:prstGeom>
        </p:spPr>
      </p:pic>
      <p:sp>
        <p:nvSpPr>
          <p:cNvPr id="5" name="TextBox 4"/>
          <p:cNvSpPr txBox="1"/>
          <p:nvPr/>
        </p:nvSpPr>
        <p:spPr>
          <a:xfrm>
            <a:off x="7772400" y="2088446"/>
            <a:ext cx="609600" cy="369332"/>
          </a:xfrm>
          <a:prstGeom prst="rect">
            <a:avLst/>
          </a:prstGeom>
          <a:noFill/>
        </p:spPr>
        <p:txBody>
          <a:bodyPr wrap="square" rtlCol="1">
            <a:spAutoFit/>
          </a:bodyPr>
          <a:lstStyle/>
          <a:p>
            <a:r>
              <a:rPr lang="fa-IR" dirty="0"/>
              <a:t>(12)</a:t>
            </a:r>
          </a:p>
        </p:txBody>
      </p:sp>
      <mc:AlternateContent xmlns:mc="http://schemas.openxmlformats.org/markup-compatibility/2006" xmlns:a14="http://schemas.microsoft.com/office/drawing/2010/main">
        <mc:Choice Requires="a14">
          <p:sp>
            <p:nvSpPr>
              <p:cNvPr id="6" name="Rectangle 5"/>
              <p:cNvSpPr/>
              <p:nvPr/>
            </p:nvSpPr>
            <p:spPr>
              <a:xfrm>
                <a:off x="174307" y="3118978"/>
                <a:ext cx="11355705" cy="410562"/>
              </a:xfrm>
              <a:prstGeom prst="rect">
                <a:avLst/>
              </a:prstGeom>
            </p:spPr>
            <p:txBody>
              <a:bodyPr wrap="square">
                <a:spAutoFit/>
              </a:bodyPr>
              <a:lstStyle/>
              <a:p>
                <a:pPr algn="r" rtl="1"/>
                <a:r>
                  <a:rPr lang="fa-IR" sz="2000" dirty="0">
                    <a:latin typeface="Calibri" panose="020F0502020204030204" pitchFamily="34" charset="0"/>
                    <a:ea typeface="Calibri" panose="020F0502020204030204" pitchFamily="34" charset="0"/>
                    <a:cs typeface="B Nazanin" panose="00000400000000000000" pitchFamily="2" charset="-78"/>
                  </a:rPr>
                  <a:t>در ادامه کران‌های مقادیر ویژه مطلوب را توسعه می‌دهیم. با توجه به</a:t>
                </a:r>
                <a14:m>
                  <m:oMath xmlns:m="http://schemas.openxmlformats.org/officeDocument/2006/math">
                    <m:sSup>
                      <m:sSupPr>
                        <m:ctrlPr>
                          <a:rPr lang="fa-IR"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𝐴</m:t>
                        </m:r>
                      </m:e>
                      <m:sup>
                        <m:r>
                          <a:rPr lang="en-US" sz="2000" i="1">
                            <a:latin typeface="Cambria Math" panose="02040503050406030204" pitchFamily="18" charset="0"/>
                            <a:cs typeface="Arial" panose="020B0604020202020204" pitchFamily="34" charset="0"/>
                          </a:rPr>
                          <m:t>𝑇</m:t>
                        </m:r>
                      </m:sup>
                    </m:sSup>
                  </m:oMath>
                </a14:m>
                <a:r>
                  <a:rPr lang="en-US" sz="2000" dirty="0">
                    <a:latin typeface="Calibri" panose="020F0502020204030204" pitchFamily="34" charset="0"/>
                    <a:ea typeface="Calibri" panose="020F0502020204030204" pitchFamily="34" charset="0"/>
                    <a:cs typeface="B Nazanin" panose="00000400000000000000" pitchFamily="2" charset="-78"/>
                  </a:rPr>
                  <a:t>WA)</a:t>
                </a:r>
                <a:r>
                  <a:rPr lang="fa-IR" sz="2000" dirty="0">
                    <a:latin typeface="Calibri" panose="020F0502020204030204" pitchFamily="34" charset="0"/>
                    <a:ea typeface="Calibri" panose="020F0502020204030204" pitchFamily="34" charset="0"/>
                    <a:cs typeface="B Nazanin" panose="00000400000000000000" pitchFamily="2" charset="-78"/>
                  </a:rPr>
                  <a:t> </a:t>
                </a:r>
                <a:r>
                  <a:rPr lang="el-GR" sz="2000" dirty="0">
                    <a:latin typeface="Calibri" panose="020F0502020204030204" pitchFamily="34" charset="0"/>
                    <a:ea typeface="Calibri" panose="020F0502020204030204" pitchFamily="34" charset="0"/>
                    <a:cs typeface="B Nazanin" panose="00000400000000000000" pitchFamily="2" charset="-78"/>
                  </a:rPr>
                  <a:t>Λ</a:t>
                </a:r>
                <a:r>
                  <a:rPr lang="en-US" sz="2000" dirty="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𝐶</m:t>
                        </m:r>
                      </m:e>
                    </m:acc>
                  </m:oMath>
                </a14:m>
                <a:r>
                  <a:rPr lang="fa-IR" sz="2000" dirty="0">
                    <a:latin typeface="Calibri" panose="020F0502020204030204" pitchFamily="34" charset="0"/>
                    <a:ea typeface="Calibri" panose="020F0502020204030204" pitchFamily="34" charset="0"/>
                    <a:cs typeface="B Nazanin" panose="00000400000000000000" pitchFamily="2" charset="-78"/>
                  </a:rPr>
                  <a:t> و با قرار دادن </a:t>
                </a:r>
                <a:endParaRPr lang="fa-IR" sz="2000" dirty="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174307" y="3118978"/>
                <a:ext cx="11355705" cy="410562"/>
              </a:xfrm>
              <a:prstGeom prst="rect">
                <a:avLst/>
              </a:prstGeom>
              <a:blipFill rotWithShape="0">
                <a:blip r:embed="rId4"/>
                <a:stretch>
                  <a:fillRect t="-11940" r="-591" b="-29851"/>
                </a:stretch>
              </a:blipFill>
            </p:spPr>
            <p:txBody>
              <a:bodyPr/>
              <a:lstStyle/>
              <a:p>
                <a:r>
                  <a:rPr lang="fa-IR">
                    <a:noFill/>
                  </a:rPr>
                  <a:t> </a:t>
                </a:r>
              </a:p>
            </p:txBody>
          </p:sp>
        </mc:Fallback>
      </mc:AlternateContent>
      <p:pic>
        <p:nvPicPr>
          <p:cNvPr id="7" name="Picture 6"/>
          <p:cNvPicPr>
            <a:picLocks noChangeAspect="1"/>
          </p:cNvPicPr>
          <p:nvPr/>
        </p:nvPicPr>
        <p:blipFill>
          <a:blip r:embed="rId5"/>
          <a:stretch>
            <a:fillRect/>
          </a:stretch>
        </p:blipFill>
        <p:spPr>
          <a:xfrm>
            <a:off x="3019425" y="3259970"/>
            <a:ext cx="923925" cy="247650"/>
          </a:xfrm>
          <a:prstGeom prst="rect">
            <a:avLst/>
          </a:prstGeom>
        </p:spPr>
      </p:pic>
      <p:sp>
        <p:nvSpPr>
          <p:cNvPr id="8" name="Rectangle 7"/>
          <p:cNvSpPr/>
          <p:nvPr/>
        </p:nvSpPr>
        <p:spPr>
          <a:xfrm>
            <a:off x="2656826" y="3202841"/>
            <a:ext cx="362599" cy="388696"/>
          </a:xfrm>
          <a:prstGeom prst="rect">
            <a:avLst/>
          </a:prstGeom>
        </p:spPr>
        <p:txBody>
          <a:bodyPr wrap="none">
            <a:spAutoFit/>
          </a:bodyPr>
          <a:lstStyle/>
          <a:p>
            <a:pPr algn="r" rtl="1">
              <a:lnSpc>
                <a:spcPct val="107000"/>
              </a:lnSpc>
              <a:spcAft>
                <a:spcPts val="300"/>
              </a:spcAft>
            </a:pPr>
            <a:r>
              <a:rPr lang="fa-IR" dirty="0">
                <a:latin typeface="Calibri" panose="020F0502020204030204" pitchFamily="34" charset="0"/>
                <a:ea typeface="Calibri" panose="020F0502020204030204" pitchFamily="34" charset="0"/>
                <a:cs typeface="Arial" panose="020B0604020202020204" pitchFamily="34" charset="0"/>
              </a:rPr>
              <a:t>که</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1447151" y="3212345"/>
            <a:ext cx="1209675" cy="342900"/>
          </a:xfrm>
          <a:prstGeom prst="rect">
            <a:avLst/>
          </a:prstGeom>
        </p:spPr>
      </p:pic>
      <p:pic>
        <p:nvPicPr>
          <p:cNvPr id="10" name="Picture 9"/>
          <p:cNvPicPr>
            <a:picLocks noChangeAspect="1"/>
          </p:cNvPicPr>
          <p:nvPr/>
        </p:nvPicPr>
        <p:blipFill>
          <a:blip r:embed="rId7"/>
          <a:stretch>
            <a:fillRect/>
          </a:stretch>
        </p:blipFill>
        <p:spPr>
          <a:xfrm>
            <a:off x="523226" y="3066620"/>
            <a:ext cx="857250" cy="504825"/>
          </a:xfrm>
          <a:prstGeom prst="rect">
            <a:avLst/>
          </a:prstGeom>
        </p:spPr>
      </p:pic>
      <p:sp>
        <p:nvSpPr>
          <p:cNvPr id="11" name="Rectangle 10"/>
          <p:cNvSpPr/>
          <p:nvPr/>
        </p:nvSpPr>
        <p:spPr>
          <a:xfrm>
            <a:off x="10381616" y="3519088"/>
            <a:ext cx="1226618" cy="400110"/>
          </a:xfrm>
          <a:prstGeom prst="rect">
            <a:avLst/>
          </a:prstGeom>
        </p:spPr>
        <p:txBody>
          <a:bodyPr wrap="none">
            <a:spAutoFit/>
          </a:bodyPr>
          <a:lstStyle/>
          <a:p>
            <a:r>
              <a:rPr lang="fa-IR" sz="2000" dirty="0">
                <a:latin typeface="Calibri" panose="020F0502020204030204" pitchFamily="34" charset="0"/>
                <a:ea typeface="Calibri" panose="020F0502020204030204" pitchFamily="34" charset="0"/>
                <a:cs typeface="B Nazanin" panose="00000400000000000000" pitchFamily="2" charset="-78"/>
              </a:rPr>
              <a:t>بنابراین داریم</a:t>
            </a:r>
            <a:endParaRPr lang="fa-IR" sz="2000" dirty="0">
              <a:cs typeface="B Nazanin" panose="00000400000000000000" pitchFamily="2" charset="-78"/>
            </a:endParaRPr>
          </a:p>
        </p:txBody>
      </p:sp>
      <p:pic>
        <p:nvPicPr>
          <p:cNvPr id="12" name="Picture 11"/>
          <p:cNvPicPr>
            <a:picLocks noChangeAspect="1"/>
          </p:cNvPicPr>
          <p:nvPr/>
        </p:nvPicPr>
        <p:blipFill>
          <a:blip r:embed="rId8"/>
          <a:stretch>
            <a:fillRect/>
          </a:stretch>
        </p:blipFill>
        <p:spPr>
          <a:xfrm>
            <a:off x="876300" y="3888420"/>
            <a:ext cx="4286250" cy="666750"/>
          </a:xfrm>
          <a:prstGeom prst="rect">
            <a:avLst/>
          </a:prstGeom>
        </p:spPr>
      </p:pic>
      <p:pic>
        <p:nvPicPr>
          <p:cNvPr id="13" name="Picture 12"/>
          <p:cNvPicPr>
            <a:picLocks noChangeAspect="1"/>
          </p:cNvPicPr>
          <p:nvPr/>
        </p:nvPicPr>
        <p:blipFill>
          <a:blip r:embed="rId9"/>
          <a:stretch>
            <a:fillRect/>
          </a:stretch>
        </p:blipFill>
        <p:spPr>
          <a:xfrm>
            <a:off x="5200650" y="3604025"/>
            <a:ext cx="3390900" cy="1152525"/>
          </a:xfrm>
          <a:prstGeom prst="rect">
            <a:avLst/>
          </a:prstGeom>
        </p:spPr>
      </p:pic>
      <p:sp>
        <p:nvSpPr>
          <p:cNvPr id="14" name="TextBox 13"/>
          <p:cNvSpPr txBox="1"/>
          <p:nvPr/>
        </p:nvSpPr>
        <p:spPr>
          <a:xfrm>
            <a:off x="8945880" y="3888420"/>
            <a:ext cx="716280" cy="369332"/>
          </a:xfrm>
          <a:prstGeom prst="rect">
            <a:avLst/>
          </a:prstGeom>
          <a:noFill/>
        </p:spPr>
        <p:txBody>
          <a:bodyPr wrap="square" rtlCol="1">
            <a:spAutoFit/>
          </a:bodyPr>
          <a:lstStyle/>
          <a:p>
            <a:r>
              <a:rPr lang="fa-IR" dirty="0"/>
              <a:t>(13)</a:t>
            </a:r>
          </a:p>
        </p:txBody>
      </p:sp>
      <p:pic>
        <p:nvPicPr>
          <p:cNvPr id="15" name="Picture 14"/>
          <p:cNvPicPr>
            <a:picLocks noChangeAspect="1"/>
          </p:cNvPicPr>
          <p:nvPr/>
        </p:nvPicPr>
        <p:blipFill>
          <a:blip r:embed="rId10"/>
          <a:stretch>
            <a:fillRect/>
          </a:stretch>
        </p:blipFill>
        <p:spPr>
          <a:xfrm>
            <a:off x="1228725" y="4555170"/>
            <a:ext cx="1790700" cy="581025"/>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447150" y="5307168"/>
                <a:ext cx="10116199" cy="762901"/>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کران‌ها برای                     با استفاده از مشتقات موجود در بخش قبلی برقرار است، با این تفاوت که </a:t>
                </a:r>
                <a:r>
                  <a:rPr lang="en-US" sz="2000" dirty="0">
                    <a:latin typeface="Calibri" panose="020F0502020204030204" pitchFamily="34" charset="0"/>
                    <a:ea typeface="Calibri" panose="020F0502020204030204" pitchFamily="34" charset="0"/>
                    <a:cs typeface="B Nazanin" panose="00000400000000000000" pitchFamily="2" charset="-78"/>
                  </a:rPr>
                  <a:t>SIRT</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از </a:t>
                </a:r>
                <a14:m>
                  <m:oMath xmlns:m="http://schemas.openxmlformats.org/officeDocument/2006/math">
                    <m:acc>
                      <m:accPr>
                        <m:chr m:val="̅"/>
                        <m:ctrlPr>
                          <a:rPr lang="fa-IR"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𝐶</m:t>
                        </m:r>
                      </m:e>
                    </m:acc>
                  </m:oMath>
                </a14:m>
                <a:r>
                  <a:rPr lang="fa-IR" sz="2000" dirty="0">
                    <a:latin typeface="Arial" panose="020B0604020202020204" pitchFamily="34" charset="0"/>
                    <a:ea typeface="Calibri" panose="020F0502020204030204" pitchFamily="34" charset="0"/>
                    <a:cs typeface="B Nazanin" panose="00000400000000000000" pitchFamily="2" charset="-78"/>
                  </a:rPr>
                  <a:t> و</a:t>
                </a:r>
                <a:r>
                  <a:rPr lang="en-US" sz="2000" dirty="0">
                    <a:latin typeface="Arial" panose="020B0604020202020204" pitchFamily="34" charset="0"/>
                    <a:ea typeface="Calibri" panose="020F0502020204030204" pitchFamily="34" charset="0"/>
                    <a:cs typeface="B Nazanin" panose="00000400000000000000" pitchFamily="2" charset="-78"/>
                  </a:rPr>
                  <a:t>SQS</a:t>
                </a:r>
                <a:r>
                  <a:rPr lang="fa-IR" sz="2000" dirty="0">
                    <a:latin typeface="Arial" panose="020B0604020202020204" pitchFamily="34" charset="0"/>
                    <a:ea typeface="Calibri" panose="020F0502020204030204" pitchFamily="34" charset="0"/>
                    <a:cs typeface="B Nazanin" panose="00000400000000000000" pitchFamily="2" charset="-78"/>
                  </a:rPr>
                  <a:t> </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از </a:t>
                </a:r>
                <a14:m>
                  <m:oMath xmlns:m="http://schemas.openxmlformats.org/officeDocument/2006/math">
                    <m:acc>
                      <m:accPr>
                        <m:chr m:val="̂"/>
                        <m:ctrlPr>
                          <a:rPr lang="fa-IR"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𝐶</m:t>
                        </m:r>
                      </m:e>
                    </m:acc>
                  </m:oMath>
                </a14:m>
                <a:r>
                  <a:rPr lang="fa-IR" sz="2000" dirty="0">
                    <a:latin typeface="Arial" panose="020B0604020202020204" pitchFamily="34" charset="0"/>
                    <a:ea typeface="Calibri" panose="020F0502020204030204" pitchFamily="34" charset="0"/>
                    <a:cs typeface="B Nazanin" panose="00000400000000000000" pitchFamily="2" charset="-78"/>
                  </a:rPr>
                  <a:t>به‌عنوان پیش‌شرط‌</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ساز گرادیان کاهشی استفاده می‌کند.</a:t>
                </a:r>
                <a:r>
                  <a:rPr lang="fa-IR" sz="2000" dirty="0">
                    <a:cs typeface="B Nazanin" panose="00000400000000000000" pitchFamily="2" charset="-78"/>
                  </a:rPr>
                  <a:t> بنابراین داریم:</a:t>
                </a:r>
                <a:endParaRPr lang="en-US" sz="2000" dirty="0">
                  <a:cs typeface="B Nazanin" panose="000004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1447150" y="5307168"/>
                <a:ext cx="10116199" cy="762901"/>
              </a:xfrm>
              <a:prstGeom prst="rect">
                <a:avLst/>
              </a:prstGeom>
              <a:blipFill rotWithShape="0">
                <a:blip r:embed="rId11"/>
                <a:stretch>
                  <a:fillRect t="-5600" r="-2108" b="-15200"/>
                </a:stretch>
              </a:blipFill>
            </p:spPr>
            <p:txBody>
              <a:bodyPr/>
              <a:lstStyle/>
              <a:p>
                <a:r>
                  <a:rPr lang="fa-IR">
                    <a:noFill/>
                  </a:rPr>
                  <a:t> </a:t>
                </a:r>
              </a:p>
            </p:txBody>
          </p:sp>
        </mc:Fallback>
      </mc:AlternateContent>
      <p:pic>
        <p:nvPicPr>
          <p:cNvPr id="17" name="Picture 16"/>
          <p:cNvPicPr>
            <a:picLocks noChangeAspect="1"/>
          </p:cNvPicPr>
          <p:nvPr/>
        </p:nvPicPr>
        <p:blipFill>
          <a:blip r:embed="rId12"/>
          <a:stretch>
            <a:fillRect/>
          </a:stretch>
        </p:blipFill>
        <p:spPr>
          <a:xfrm>
            <a:off x="9304020" y="5282197"/>
            <a:ext cx="914400" cy="352425"/>
          </a:xfrm>
          <a:prstGeom prst="rect">
            <a:avLst/>
          </a:prstGeom>
        </p:spPr>
      </p:pic>
    </p:spTree>
    <p:extLst>
      <p:ext uri="{BB962C8B-B14F-4D97-AF65-F5344CB8AC3E}">
        <p14:creationId xmlns:p14="http://schemas.microsoft.com/office/powerpoint/2010/main" val="241622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6837" y="173701"/>
            <a:ext cx="7645791" cy="1755481"/>
          </a:xfrm>
          <a:prstGeom prst="rect">
            <a:avLst/>
          </a:prstGeom>
        </p:spPr>
        <p:txBody>
          <a:bodyPr wrap="square">
            <a:spAutoFit/>
          </a:bodyPr>
          <a:lstStyle/>
          <a:p>
            <a:pPr algn="r" rtl="1">
              <a:lnSpc>
                <a:spcPct val="107000"/>
              </a:lnSpc>
              <a:spcAft>
                <a:spcPts val="300"/>
              </a:spcAft>
            </a:pPr>
            <a:endParaRPr lang="fa-IR"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300"/>
              </a:spcAft>
            </a:pPr>
            <a:endParaRPr lang="fa-IR"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300"/>
              </a:spcAft>
            </a:pPr>
            <a:endParaRPr lang="fa-IR"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دیده می‌شود طول گام بهینه (10)برای </a:t>
            </a:r>
            <a:r>
              <a:rPr lang="en-US" sz="2000" dirty="0">
                <a:latin typeface="Calibri" panose="020F0502020204030204" pitchFamily="34" charset="0"/>
                <a:ea typeface="Calibri" panose="020F0502020204030204" pitchFamily="34" charset="0"/>
                <a:cs typeface="B Nazanin" panose="00000400000000000000" pitchFamily="2" charset="-78"/>
              </a:rPr>
              <a:t>SIRT-RWLS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و (14) برای </a:t>
            </a:r>
            <a:r>
              <a:rPr lang="en-US" sz="2000" dirty="0">
                <a:latin typeface="Calibri" panose="020F0502020204030204" pitchFamily="34" charset="0"/>
                <a:ea typeface="Calibri" panose="020F0502020204030204" pitchFamily="34" charset="0"/>
                <a:cs typeface="B Nazanin" panose="00000400000000000000" pitchFamily="2" charset="-78"/>
              </a:rPr>
              <a:t>SQS-RWLS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با هم مشابه اند</a:t>
            </a:r>
            <a:endParaRPr lang="fa-IR" sz="2000"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2250244" y="173701"/>
            <a:ext cx="4076700" cy="981075"/>
          </a:xfrm>
          <a:prstGeom prst="rect">
            <a:avLst/>
          </a:prstGeom>
        </p:spPr>
      </p:pic>
      <p:sp>
        <p:nvSpPr>
          <p:cNvPr id="5" name="TextBox 4"/>
          <p:cNvSpPr txBox="1"/>
          <p:nvPr/>
        </p:nvSpPr>
        <p:spPr>
          <a:xfrm>
            <a:off x="6911340" y="504960"/>
            <a:ext cx="1066800" cy="369332"/>
          </a:xfrm>
          <a:prstGeom prst="rect">
            <a:avLst/>
          </a:prstGeom>
          <a:noFill/>
        </p:spPr>
        <p:txBody>
          <a:bodyPr wrap="square" rtlCol="1">
            <a:spAutoFit/>
          </a:bodyPr>
          <a:lstStyle/>
          <a:p>
            <a:r>
              <a:rPr lang="fa-IR" dirty="0"/>
              <a:t>(14)</a:t>
            </a:r>
          </a:p>
        </p:txBody>
      </p:sp>
      <p:sp>
        <p:nvSpPr>
          <p:cNvPr id="6" name="Rectangle 5"/>
          <p:cNvSpPr/>
          <p:nvPr/>
        </p:nvSpPr>
        <p:spPr>
          <a:xfrm>
            <a:off x="126609" y="1751962"/>
            <a:ext cx="11226019" cy="1015663"/>
          </a:xfrm>
          <a:prstGeom prst="rect">
            <a:avLst/>
          </a:prstGeom>
        </p:spPr>
        <p:txBody>
          <a:bodyPr wrap="square">
            <a:spAutoFit/>
          </a:bodyPr>
          <a:lstStyle/>
          <a:p>
            <a:pPr algn="r" rtl="1"/>
            <a:r>
              <a:rPr lang="fa-IR" sz="2000" dirty="0">
                <a:latin typeface="BZar"/>
                <a:ea typeface="Times New Roman" panose="02020603050405020304" pitchFamily="18" charset="0"/>
                <a:cs typeface="B Nazanin" panose="00000400000000000000" pitchFamily="2" charset="-78"/>
              </a:rPr>
              <a:t>روش‌های </a:t>
            </a:r>
            <a:r>
              <a:rPr lang="en-US" sz="2000" dirty="0">
                <a:latin typeface="BZar"/>
                <a:ea typeface="Times New Roman" panose="02020603050405020304" pitchFamily="18" charset="0"/>
                <a:cs typeface="B Nazanin" panose="00000400000000000000" pitchFamily="2" charset="-78"/>
              </a:rPr>
              <a:t>SIRT</a:t>
            </a:r>
            <a:r>
              <a:rPr lang="en-US" sz="2000" dirty="0">
                <a:latin typeface="B Zar" panose="00000400000000000000" pitchFamily="2" charset="-78"/>
                <a:ea typeface="Times New Roman" panose="02020603050405020304" pitchFamily="18" charset="0"/>
                <a:cs typeface="B Nazanin" panose="00000400000000000000" pitchFamily="2" charset="-78"/>
              </a:rPr>
              <a:t> </a:t>
            </a:r>
            <a:r>
              <a:rPr lang="fa-IR" sz="2000" dirty="0">
                <a:latin typeface="B Zar" panose="00000400000000000000" pitchFamily="2" charset="-78"/>
                <a:ea typeface="Times New Roman" panose="02020603050405020304" pitchFamily="18" charset="0"/>
                <a:cs typeface="B Nazanin" panose="00000400000000000000" pitchFamily="2" charset="-78"/>
              </a:rPr>
              <a:t> اشاره شده روش‌های بسیار پرهزینه از نظر محاسباتی، می‌باشد. روش‌های تکراری بلوکی که به اختصار آنرا با </a:t>
            </a:r>
            <a:r>
              <a:rPr lang="en-US" sz="2000" dirty="0">
                <a:latin typeface="BZar"/>
                <a:ea typeface="Times New Roman" panose="02020603050405020304" pitchFamily="18" charset="0"/>
                <a:cs typeface="B Nazanin" panose="00000400000000000000" pitchFamily="2" charset="-78"/>
              </a:rPr>
              <a:t>OS</a:t>
            </a:r>
            <a:r>
              <a:rPr lang="fa-IR" sz="2000" dirty="0">
                <a:latin typeface="BZar"/>
                <a:ea typeface="Times New Roman" panose="02020603050405020304" pitchFamily="18" charset="0"/>
                <a:cs typeface="B Nazanin" panose="00000400000000000000" pitchFamily="2" charset="-78"/>
              </a:rPr>
              <a:t> نمایش می‌دهیم می‌تواند هزینه محاسباتی را کاهش دهد. الگوریتم </a:t>
            </a:r>
            <a:r>
              <a:rPr lang="en-US" sz="2000" dirty="0">
                <a:latin typeface="BZar"/>
                <a:ea typeface="Times New Roman" panose="02020603050405020304" pitchFamily="18" charset="0"/>
                <a:cs typeface="B Nazanin" panose="00000400000000000000" pitchFamily="2" charset="-78"/>
              </a:rPr>
              <a:t>OS</a:t>
            </a:r>
            <a:r>
              <a:rPr lang="fa-IR" sz="2000" dirty="0">
                <a:latin typeface="BZar"/>
                <a:ea typeface="Times New Roman" panose="02020603050405020304" pitchFamily="18" charset="0"/>
                <a:cs typeface="B Nazanin" panose="00000400000000000000" pitchFamily="2" charset="-78"/>
              </a:rPr>
              <a:t> به این صورت عمل می‌کند، که معادلات حاصل از اشعه های تابیده شده را به چندین مجموعه از معادلات تقسیم می‌کند. الگوریتم </a:t>
            </a:r>
            <a:r>
              <a:rPr lang="en-US" sz="2000" dirty="0">
                <a:latin typeface="BZar"/>
                <a:ea typeface="Times New Roman" panose="02020603050405020304" pitchFamily="18" charset="0"/>
                <a:cs typeface="B Nazanin" panose="00000400000000000000" pitchFamily="2" charset="-78"/>
              </a:rPr>
              <a:t>OS</a:t>
            </a:r>
            <a:r>
              <a:rPr lang="fa-IR" sz="2000" dirty="0">
                <a:latin typeface="BZar"/>
                <a:ea typeface="Times New Roman" panose="02020603050405020304" pitchFamily="18" charset="0"/>
                <a:cs typeface="B Nazanin" panose="00000400000000000000" pitchFamily="2" charset="-78"/>
              </a:rPr>
              <a:t> خطا را حداقل در تکرارهای اولیه، سریعتر کاهش می‌دهد</a:t>
            </a:r>
            <a:r>
              <a:rPr lang="fa-IR" sz="2000" dirty="0">
                <a:solidFill>
                  <a:srgbClr val="FF0000"/>
                </a:solidFill>
                <a:latin typeface="BZar"/>
                <a:ea typeface="Times New Roman" panose="02020603050405020304" pitchFamily="18" charset="0"/>
                <a:cs typeface="B Nazanin" panose="00000400000000000000" pitchFamily="2" charset="-78"/>
              </a:rPr>
              <a:t>. </a:t>
            </a:r>
            <a:r>
              <a:rPr lang="en-US" sz="2000" dirty="0">
                <a:solidFill>
                  <a:srgbClr val="FF0000"/>
                </a:solidFill>
                <a:latin typeface="BZar"/>
                <a:ea typeface="Times New Roman" panose="02020603050405020304" pitchFamily="18" charset="0"/>
                <a:cs typeface="B Nazanin" panose="00000400000000000000" pitchFamily="2" charset="-78"/>
              </a:rPr>
              <a:t>[5]</a:t>
            </a:r>
            <a:endParaRPr lang="fa-IR" sz="2000" dirty="0">
              <a:solidFill>
                <a:srgbClr val="FF0000"/>
              </a:solidFill>
              <a:cs typeface="B Nazanin" panose="00000400000000000000" pitchFamily="2" charset="-78"/>
            </a:endParaRPr>
          </a:p>
        </p:txBody>
      </p:sp>
      <p:sp>
        <p:nvSpPr>
          <p:cNvPr id="7" name="Rectangle 6"/>
          <p:cNvSpPr/>
          <p:nvPr/>
        </p:nvSpPr>
        <p:spPr>
          <a:xfrm>
            <a:off x="582637" y="2828382"/>
            <a:ext cx="10769991" cy="42165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هر تکرار کامل </a:t>
            </a:r>
            <a:r>
              <a:rPr lang="en-US" sz="2000" dirty="0">
                <a:latin typeface="Calibri" panose="020F0502020204030204" pitchFamily="34" charset="0"/>
                <a:ea typeface="Calibri" panose="020F0502020204030204" pitchFamily="34" charset="0"/>
                <a:cs typeface="B Nazanin" panose="00000400000000000000" pitchFamily="2" charset="-78"/>
              </a:rPr>
              <a:t>OS-SQS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از گرادیان</a:t>
            </a:r>
            <a:r>
              <a:rPr lang="en-US" sz="2000" dirty="0">
                <a:latin typeface="Calibri" panose="020F0502020204030204" pitchFamily="34" charset="0"/>
                <a:ea typeface="Calibri" panose="020F0502020204030204" pitchFamily="34" charset="0"/>
                <a:cs typeface="B Nazanin" panose="00000400000000000000" pitchFamily="2" charset="-78"/>
              </a:rPr>
              <a:t>M</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تابع هزینه که به‌صورت زیر تعریف می‌شوند، استفاده می‌کند</a:t>
            </a:r>
            <a:r>
              <a:rPr lang="fa-IR" dirty="0">
                <a:latin typeface="Arial" panose="020B0604020202020204" pitchFamily="34" charset="0"/>
                <a:ea typeface="Calibri" panose="020F0502020204030204" pitchFamily="34" charset="0"/>
                <a:cs typeface="B Nazanin" panose="00000400000000000000" pitchFamily="2" charset="-78"/>
              </a:rPr>
              <a:t>:</a:t>
            </a:r>
            <a:endParaRPr lang="en-US"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8" name="Picture 7"/>
          <p:cNvPicPr>
            <a:picLocks noChangeAspect="1"/>
          </p:cNvPicPr>
          <p:nvPr/>
        </p:nvPicPr>
        <p:blipFill>
          <a:blip r:embed="rId4"/>
          <a:stretch>
            <a:fillRect/>
          </a:stretch>
        </p:blipFill>
        <p:spPr>
          <a:xfrm>
            <a:off x="3278212" y="3348972"/>
            <a:ext cx="3743325" cy="561975"/>
          </a:xfrm>
          <a:prstGeom prst="rect">
            <a:avLst/>
          </a:prstGeom>
        </p:spPr>
      </p:pic>
      <p:sp>
        <p:nvSpPr>
          <p:cNvPr id="9" name="Rectangle 8"/>
          <p:cNvSpPr/>
          <p:nvPr/>
        </p:nvSpPr>
        <p:spPr>
          <a:xfrm>
            <a:off x="2746717" y="4138478"/>
            <a:ext cx="8423030" cy="42165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که زیرنویس </a:t>
            </a:r>
            <a:r>
              <a:rPr lang="en-US" sz="2000" dirty="0">
                <a:latin typeface="Calibri" panose="020F0502020204030204" pitchFamily="34" charset="0"/>
                <a:ea typeface="Calibri" panose="020F0502020204030204" pitchFamily="34" charset="0"/>
                <a:cs typeface="B Nazanin" panose="00000400000000000000" pitchFamily="2" charset="-78"/>
              </a:rPr>
              <a:t> M</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نشان می‌دهد که داده‌ها فقط برای بلوک‌های </a:t>
            </a:r>
            <a:r>
              <a:rPr lang="en-US" sz="2000" dirty="0">
                <a:latin typeface="Calibri" panose="020F0502020204030204" pitchFamily="34" charset="0"/>
                <a:ea typeface="Calibri" panose="020F0502020204030204" pitchFamily="34" charset="0"/>
                <a:cs typeface="B Nazanin" panose="00000400000000000000" pitchFamily="2" charset="-78"/>
              </a:rPr>
              <a:t>m</a:t>
            </a:r>
            <a:r>
              <a:rPr lang="fa-IR" sz="2000" dirty="0">
                <a:latin typeface="Calibri" panose="020F0502020204030204" pitchFamily="34" charset="0"/>
                <a:ea typeface="Calibri" panose="020F0502020204030204" pitchFamily="34" charset="0"/>
                <a:cs typeface="B Nazanin" panose="00000400000000000000" pitchFamily="2" charset="-78"/>
              </a:rPr>
              <a:t>-ام استفاده می‌شود.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0" name="TextBox 9"/>
          <p:cNvSpPr txBox="1"/>
          <p:nvPr/>
        </p:nvSpPr>
        <p:spPr>
          <a:xfrm>
            <a:off x="7200900" y="3389222"/>
            <a:ext cx="777240" cy="369332"/>
          </a:xfrm>
          <a:prstGeom prst="rect">
            <a:avLst/>
          </a:prstGeom>
          <a:noFill/>
        </p:spPr>
        <p:txBody>
          <a:bodyPr wrap="square" rtlCol="1">
            <a:spAutoFit/>
          </a:bodyPr>
          <a:lstStyle/>
          <a:p>
            <a:r>
              <a:rPr lang="en-US" dirty="0"/>
              <a:t>(15)</a:t>
            </a:r>
            <a:endParaRPr lang="fa-IR" dirty="0"/>
          </a:p>
        </p:txBody>
      </p:sp>
      <p:sp>
        <p:nvSpPr>
          <p:cNvPr id="11" name="Rectangle 10"/>
          <p:cNvSpPr/>
          <p:nvPr/>
        </p:nvSpPr>
        <p:spPr>
          <a:xfrm>
            <a:off x="126609" y="4190800"/>
            <a:ext cx="5023265" cy="369332"/>
          </a:xfrm>
          <a:prstGeom prst="rect">
            <a:avLst/>
          </a:prstGeom>
        </p:spPr>
        <p:txBody>
          <a:bodyPr wrap="square">
            <a:spAutoFit/>
          </a:bodyPr>
          <a:lstStyle/>
          <a:p>
            <a:r>
              <a:rPr lang="fa-IR" dirty="0">
                <a:latin typeface="Calibri" panose="020F0502020204030204" pitchFamily="34" charset="0"/>
                <a:ea typeface="Calibri" panose="020F0502020204030204" pitchFamily="34" charset="0"/>
                <a:cs typeface="B Nazanin" panose="00000400000000000000" pitchFamily="2" charset="-78"/>
              </a:rPr>
              <a:t>الگوریتم‌های گرادیان پیش‌ساز را  می‌توان به‌صورت زیر نوشت</a:t>
            </a:r>
            <a:endParaRPr lang="fa-IR" dirty="0"/>
          </a:p>
        </p:txBody>
      </p:sp>
      <p:pic>
        <p:nvPicPr>
          <p:cNvPr id="12" name="Picture 11"/>
          <p:cNvPicPr>
            <a:picLocks noChangeAspect="1"/>
          </p:cNvPicPr>
          <p:nvPr/>
        </p:nvPicPr>
        <p:blipFill>
          <a:blip r:embed="rId5"/>
          <a:stretch>
            <a:fillRect/>
          </a:stretch>
        </p:blipFill>
        <p:spPr>
          <a:xfrm>
            <a:off x="2648243" y="4659034"/>
            <a:ext cx="3850591" cy="929860"/>
          </a:xfrm>
          <a:prstGeom prst="rect">
            <a:avLst/>
          </a:prstGeom>
        </p:spPr>
      </p:pic>
      <p:sp>
        <p:nvSpPr>
          <p:cNvPr id="13" name="TextBox 12"/>
          <p:cNvSpPr txBox="1"/>
          <p:nvPr/>
        </p:nvSpPr>
        <p:spPr>
          <a:xfrm>
            <a:off x="7277393" y="4940056"/>
            <a:ext cx="814168" cy="369332"/>
          </a:xfrm>
          <a:prstGeom prst="rect">
            <a:avLst/>
          </a:prstGeom>
          <a:noFill/>
        </p:spPr>
        <p:txBody>
          <a:bodyPr wrap="square" rtlCol="1">
            <a:spAutoFit/>
          </a:bodyPr>
          <a:lstStyle/>
          <a:p>
            <a:r>
              <a:rPr lang="fa-IR" dirty="0"/>
              <a:t>(16)</a:t>
            </a:r>
          </a:p>
        </p:txBody>
      </p:sp>
      <mc:AlternateContent xmlns:mc="http://schemas.openxmlformats.org/markup-compatibility/2006" xmlns:a14="http://schemas.microsoft.com/office/drawing/2010/main">
        <mc:Choice Requires="a14">
          <p:sp>
            <p:nvSpPr>
              <p:cNvPr id="14" name="Rectangle 13"/>
              <p:cNvSpPr/>
              <p:nvPr/>
            </p:nvSpPr>
            <p:spPr>
              <a:xfrm>
                <a:off x="1181392" y="5620189"/>
                <a:ext cx="9988355" cy="410562"/>
              </a:xfrm>
              <a:prstGeom prst="rect">
                <a:avLst/>
              </a:prstGeom>
            </p:spPr>
            <p:txBody>
              <a:bodyPr wrap="square">
                <a:spAutoFit/>
              </a:bodyPr>
              <a:lstStyle/>
              <a:p>
                <a:pPr algn="r" rtl="1"/>
                <a:r>
                  <a:rPr lang="fa-IR" sz="2000" dirty="0">
                    <a:latin typeface="Calibri" panose="020F0502020204030204" pitchFamily="34" charset="0"/>
                    <a:ea typeface="Calibri" panose="020F0502020204030204" pitchFamily="34" charset="0"/>
                    <a:cs typeface="B Nazanin" panose="00000400000000000000" pitchFamily="2" charset="-78"/>
                  </a:rPr>
                  <a:t>که در آن با قرار دادن</a:t>
                </a:r>
                <a14:m>
                  <m:oMath xmlns:m="http://schemas.openxmlformats.org/officeDocument/2006/math">
                    <m:acc>
                      <m:accPr>
                        <m:chr m:val="̅"/>
                        <m:ctrlPr>
                          <a:rPr lang="fa-IR"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𝐶</m:t>
                        </m:r>
                      </m:e>
                    </m:acc>
                  </m:oMath>
                </a14:m>
                <a:r>
                  <a:rPr lang="fa-IR" sz="2000" dirty="0">
                    <a:latin typeface="Calibri" panose="020F0502020204030204" pitchFamily="34" charset="0"/>
                    <a:ea typeface="Calibri" panose="020F0502020204030204" pitchFamily="34" charset="0"/>
                    <a:cs typeface="B Nazanin" panose="00000400000000000000" pitchFamily="2" charset="-78"/>
                  </a:rPr>
                  <a:t> </a:t>
                </a:r>
                <a:r>
                  <a:rPr lang="el-GR" sz="2000" dirty="0">
                    <a:latin typeface="Calibri" panose="020F0502020204030204" pitchFamily="34" charset="0"/>
                    <a:ea typeface="Calibri" panose="020F0502020204030204" pitchFamily="34" charset="0"/>
                    <a:cs typeface="B Nazanin" panose="00000400000000000000" pitchFamily="2" charset="-78"/>
                  </a:rPr>
                  <a:t>α</a:t>
                </a:r>
                <a:r>
                  <a:rPr lang="en-US" sz="2000" dirty="0">
                    <a:latin typeface="Calibri" panose="020F0502020204030204" pitchFamily="34" charset="0"/>
                    <a:ea typeface="Calibri" panose="020F0502020204030204" pitchFamily="34" charset="0"/>
                    <a:cs typeface="B Nazanin" panose="00000400000000000000" pitchFamily="2" charset="-78"/>
                  </a:rPr>
                  <a:t>D=</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acc>
                          <m:accPr>
                            <m:chr m:val="̅"/>
                            <m:ctrlPr>
                              <a:rPr lang="en-US" sz="2000" i="1">
                                <a:latin typeface="Cambria Math" panose="02040503050406030204" pitchFamily="18" charset="0"/>
                                <a:cs typeface="Arial" panose="020B0604020202020204" pitchFamily="34" charset="0"/>
                              </a:rPr>
                            </m:ctrlPr>
                          </m:accPr>
                          <m:e>
                            <m:r>
                              <m:rPr>
                                <m:sty m:val="p"/>
                              </m:rPr>
                              <a:rPr lang="el-GR" sz="2000" i="1">
                                <a:latin typeface="Cambria Math" panose="02040503050406030204" pitchFamily="18" charset="0"/>
                                <a:cs typeface="Arial" panose="020B0604020202020204" pitchFamily="34" charset="0"/>
                              </a:rPr>
                              <m:t>α</m:t>
                            </m:r>
                          </m:e>
                        </m:acc>
                      </m:e>
                      <m:sup>
                        <m:r>
                          <a:rPr lang="en-US" sz="2000" i="1">
                            <a:latin typeface="Cambria Math" panose="02040503050406030204" pitchFamily="18" charset="0"/>
                            <a:cs typeface="Arial" panose="020B0604020202020204" pitchFamily="34" charset="0"/>
                          </a:rPr>
                          <m:t>∗</m:t>
                        </m:r>
                      </m:sup>
                    </m:sSup>
                  </m:oMath>
                </a14:m>
                <a:r>
                  <a:rPr lang="fa-IR" sz="2000" dirty="0">
                    <a:latin typeface="Calibri" panose="020F0502020204030204" pitchFamily="34" charset="0"/>
                    <a:ea typeface="Calibri" panose="020F0502020204030204" pitchFamily="34" charset="0"/>
                    <a:cs typeface="B Nazanin" panose="00000400000000000000" pitchFamily="2" charset="-78"/>
                  </a:rPr>
                  <a:t> و </a:t>
                </a:r>
                <a14:m>
                  <m:oMath xmlns:m="http://schemas.openxmlformats.org/officeDocument/2006/math">
                    <m:acc>
                      <m:accPr>
                        <m:chr m:val="̂"/>
                        <m:ctrlPr>
                          <a:rPr lang="fa-IR" sz="2000" i="1" dirty="0">
                            <a:latin typeface="Cambria Math" panose="02040503050406030204" pitchFamily="18" charset="0"/>
                            <a:cs typeface="Arial" panose="020B0604020202020204" pitchFamily="34" charset="0"/>
                          </a:rPr>
                        </m:ctrlPr>
                      </m:accPr>
                      <m:e>
                        <m:r>
                          <a:rPr lang="en-US" sz="2000" i="1" dirty="0">
                            <a:latin typeface="Cambria Math" panose="02040503050406030204" pitchFamily="18" charset="0"/>
                            <a:cs typeface="Arial" panose="020B0604020202020204" pitchFamily="34" charset="0"/>
                          </a:rPr>
                          <m:t>𝐶</m:t>
                        </m:r>
                      </m:e>
                    </m:acc>
                    <m:sSup>
                      <m:sSupPr>
                        <m:ctrlPr>
                          <a:rPr lang="fa-IR" sz="2000" i="1" dirty="0">
                            <a:latin typeface="Cambria Math" panose="02040503050406030204" pitchFamily="18" charset="0"/>
                            <a:cs typeface="Arial" panose="020B0604020202020204" pitchFamily="34" charset="0"/>
                          </a:rPr>
                        </m:ctrlPr>
                      </m:sSupPr>
                      <m:e>
                        <m:acc>
                          <m:accPr>
                            <m:chr m:val="̂"/>
                            <m:ctrlPr>
                              <a:rPr lang="fa-IR" sz="2000" i="1" dirty="0">
                                <a:latin typeface="Cambria Math" panose="02040503050406030204" pitchFamily="18" charset="0"/>
                                <a:cs typeface="Arial" panose="020B0604020202020204" pitchFamily="34" charset="0"/>
                              </a:rPr>
                            </m:ctrlPr>
                          </m:accPr>
                          <m:e>
                            <m:r>
                              <m:rPr>
                                <m:sty m:val="p"/>
                              </m:rPr>
                              <a:rPr lang="el-GR" sz="2000" i="1" dirty="0">
                                <a:latin typeface="Cambria Math" panose="02040503050406030204" pitchFamily="18" charset="0"/>
                                <a:cs typeface="Arial" panose="020B0604020202020204" pitchFamily="34" charset="0"/>
                              </a:rPr>
                              <m:t>α</m:t>
                            </m:r>
                          </m:e>
                        </m:acc>
                      </m:e>
                      <m:sup>
                        <m:r>
                          <a:rPr lang="fa-IR" sz="2000" i="1" dirty="0">
                            <a:latin typeface="Cambria Math" panose="02040503050406030204" pitchFamily="18" charset="0"/>
                            <a:cs typeface="Arial" panose="020B0604020202020204" pitchFamily="34" charset="0"/>
                          </a:rPr>
                          <m:t>∗</m:t>
                        </m:r>
                      </m:sup>
                    </m:sSup>
                  </m:oMath>
                </a14:m>
                <a:r>
                  <a:rPr lang="fa-IR" sz="2000" dirty="0">
                    <a:latin typeface="Calibri" panose="020F0502020204030204" pitchFamily="34" charset="0"/>
                    <a:ea typeface="Calibri" panose="020F0502020204030204" pitchFamily="34" charset="0"/>
                    <a:cs typeface="B Nazanin" panose="00000400000000000000" pitchFamily="2" charset="-78"/>
                  </a:rPr>
                  <a:t> </a:t>
                </a:r>
                <a:r>
                  <a:rPr lang="el-GR" sz="2000" dirty="0">
                    <a:latin typeface="Calibri" panose="020F0502020204030204" pitchFamily="34" charset="0"/>
                    <a:ea typeface="Calibri" panose="020F0502020204030204" pitchFamily="34" charset="0"/>
                    <a:cs typeface="B Nazanin" panose="00000400000000000000" pitchFamily="2" charset="-78"/>
                  </a:rPr>
                  <a:t>α</a:t>
                </a:r>
                <a:r>
                  <a:rPr lang="en-US" sz="2000" dirty="0">
                    <a:latin typeface="Calibri" panose="020F0502020204030204" pitchFamily="34" charset="0"/>
                    <a:ea typeface="Calibri" panose="020F0502020204030204" pitchFamily="34" charset="0"/>
                    <a:cs typeface="B Nazanin" panose="00000400000000000000" pitchFamily="2" charset="-78"/>
                  </a:rPr>
                  <a:t>D=</a:t>
                </a:r>
                <a:r>
                  <a:rPr lang="fa-IR" sz="2000" dirty="0">
                    <a:latin typeface="Calibri" panose="020F0502020204030204" pitchFamily="34" charset="0"/>
                    <a:ea typeface="Calibri" panose="020F0502020204030204" pitchFamily="34" charset="0"/>
                    <a:cs typeface="B Nazanin" panose="00000400000000000000" pitchFamily="2" charset="-78"/>
                  </a:rPr>
                  <a:t> به‌ترتیب روش‌های  </a:t>
                </a:r>
                <a:r>
                  <a:rPr lang="en-US" sz="2000" dirty="0">
                    <a:latin typeface="Calibri" panose="020F0502020204030204" pitchFamily="34" charset="0"/>
                    <a:ea typeface="Calibri" panose="020F0502020204030204" pitchFamily="34" charset="0"/>
                    <a:cs typeface="B Nazanin" panose="00000400000000000000" pitchFamily="2" charset="-78"/>
                  </a:rPr>
                  <a:t>OS-SIRT</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و </a:t>
                </a:r>
                <a:r>
                  <a:rPr lang="en-US" sz="2000" dirty="0">
                    <a:latin typeface="Calibri" panose="020F0502020204030204" pitchFamily="34" charset="0"/>
                    <a:ea typeface="Calibri" panose="020F0502020204030204" pitchFamily="34" charset="0"/>
                    <a:cs typeface="B Nazanin" panose="00000400000000000000" pitchFamily="2" charset="-78"/>
                  </a:rPr>
                  <a:t>OS-SQS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حاصل می‌شوند.</a:t>
                </a:r>
                <a:endParaRPr lang="fa-IR" sz="2000" dirty="0">
                  <a:cs typeface="B Nazanin" panose="000004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1181392" y="5620189"/>
                <a:ext cx="9988355" cy="410562"/>
              </a:xfrm>
              <a:prstGeom prst="rect">
                <a:avLst/>
              </a:prstGeom>
              <a:blipFill rotWithShape="0">
                <a:blip r:embed="rId6"/>
                <a:stretch>
                  <a:fillRect t="-11940" r="-611" b="-29851"/>
                </a:stretch>
              </a:blipFill>
            </p:spPr>
            <p:txBody>
              <a:bodyPr/>
              <a:lstStyle/>
              <a:p>
                <a:r>
                  <a:rPr lang="fa-IR">
                    <a:noFill/>
                  </a:rPr>
                  <a:t> </a:t>
                </a:r>
              </a:p>
            </p:txBody>
          </p:sp>
        </mc:Fallback>
      </mc:AlternateContent>
    </p:spTree>
    <p:extLst>
      <p:ext uri="{BB962C8B-B14F-4D97-AF65-F5344CB8AC3E}">
        <p14:creationId xmlns:p14="http://schemas.microsoft.com/office/powerpoint/2010/main" val="118820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520" y="231820"/>
            <a:ext cx="8937938" cy="901521"/>
          </a:xfrm>
        </p:spPr>
        <p:txBody>
          <a:bodyPr>
            <a:normAutofit/>
          </a:bodyPr>
          <a:lstStyle/>
          <a:p>
            <a:r>
              <a:rPr lang="fa-IR"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نتایج تجربی</a:t>
            </a: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 y="1133341"/>
                <a:ext cx="10483404" cy="5563673"/>
              </a:xfrm>
            </p:spPr>
            <p:txBody>
              <a:bodyPr>
                <a:normAutofit/>
              </a:bodyPr>
              <a:lstStyle/>
              <a:p>
                <a:pPr rtl="1"/>
                <a:endParaRPr lang="en-US" sz="2000" dirty="0">
                  <a:cs typeface="B Nazanin" panose="00000400000000000000" pitchFamily="2" charset="-78"/>
                </a:endParaRPr>
              </a:p>
              <a:p>
                <a:pPr algn="just" rtl="1"/>
                <a:endParaRPr lang="en-US" sz="2000" dirty="0">
                  <a:cs typeface="B Nazanin" panose="00000400000000000000" pitchFamily="2" charset="-78"/>
                </a:endParaRPr>
              </a:p>
              <a:p>
                <a:pPr algn="just" rtl="1"/>
                <a:r>
                  <a:rPr lang="fa-IR" sz="2000" dirty="0">
                    <a:cs typeface="B Nazanin" panose="00000400000000000000" pitchFamily="2" charset="-78"/>
                  </a:rPr>
                  <a:t> در این قسمت نتایج تجربی روش‌های </a:t>
                </a:r>
                <a:r>
                  <a:rPr lang="en-US" sz="2000" dirty="0">
                    <a:cs typeface="B Nazanin" panose="00000400000000000000" pitchFamily="2" charset="-78"/>
                  </a:rPr>
                  <a:t>SIRT-RWLS</a:t>
                </a:r>
                <a:r>
                  <a:rPr lang="fa-IR" sz="2000" dirty="0">
                    <a:cs typeface="B Nazanin" panose="00000400000000000000" pitchFamily="2" charset="-78"/>
                  </a:rPr>
                  <a:t> و </a:t>
                </a:r>
                <a:r>
                  <a:rPr lang="en-US" sz="2000" dirty="0">
                    <a:cs typeface="B Nazanin" panose="00000400000000000000" pitchFamily="2" charset="-78"/>
                  </a:rPr>
                  <a:t>SQS-WLS</a:t>
                </a:r>
                <a:r>
                  <a:rPr lang="fa-IR" sz="2000" dirty="0">
                    <a:cs typeface="B Nazanin" panose="00000400000000000000" pitchFamily="2" charset="-78"/>
                  </a:rPr>
                  <a:t> را مورد برسی قرار می‌دهیم. در این برسی چندین ظرف چمدان مانند با استفاده از </a:t>
                </a:r>
                <a:r>
                  <a:rPr lang="en-US" sz="2000" dirty="0">
                    <a:cs typeface="B Nazanin" panose="00000400000000000000" pitchFamily="2" charset="-78"/>
                  </a:rPr>
                  <a:t>CT</a:t>
                </a:r>
                <a:r>
                  <a:rPr lang="fa-IR" sz="2000" dirty="0">
                    <a:cs typeface="B Nazanin" panose="00000400000000000000" pitchFamily="2" charset="-78"/>
                  </a:rPr>
                  <a:t> نسل پنجم اسکن شد. دو مورد از این مجموعه‌های اسکن شده بنام‌های </a:t>
                </a:r>
                <a:r>
                  <a:rPr lang="en-US" sz="2000" dirty="0">
                    <a:cs typeface="B Nazanin" panose="00000400000000000000" pitchFamily="2" charset="-78"/>
                  </a:rPr>
                  <a:t>DS1</a:t>
                </a:r>
                <a:r>
                  <a:rPr lang="fa-IR" sz="2000" dirty="0">
                    <a:cs typeface="B Nazanin" panose="00000400000000000000" pitchFamily="2" charset="-78"/>
                  </a:rPr>
                  <a:t> و </a:t>
                </a:r>
                <a:r>
                  <a:rPr lang="en-US" sz="2000" dirty="0">
                    <a:cs typeface="B Nazanin" panose="00000400000000000000" pitchFamily="2" charset="-78"/>
                  </a:rPr>
                  <a:t>DS2</a:t>
                </a:r>
                <a:r>
                  <a:rPr lang="fa-IR" sz="2000" dirty="0">
                    <a:cs typeface="B Nazanin" panose="00000400000000000000" pitchFamily="2" charset="-78"/>
                  </a:rPr>
                  <a:t> مورد استفاده قرار گرفته است. در حالت </a:t>
                </a:r>
                <a:r>
                  <a:rPr lang="en-US" sz="2000" dirty="0">
                    <a:cs typeface="B Nazanin" panose="00000400000000000000" pitchFamily="2" charset="-78"/>
                  </a:rPr>
                  <a:t>DS1</a:t>
                </a:r>
                <a:r>
                  <a:rPr lang="fa-IR" sz="2000" dirty="0">
                    <a:cs typeface="B Nazanin" panose="00000400000000000000" pitchFamily="2" charset="-78"/>
                  </a:rPr>
                  <a:t>، با گسسته‌سازی جسم به یک تصویر</a:t>
                </a:r>
                <a:r>
                  <a:rPr lang="en-US" sz="2000" dirty="0">
                    <a:cs typeface="B Nazanin" panose="00000400000000000000" pitchFamily="2" charset="-78"/>
                  </a:rPr>
                  <a:t>512*512</a:t>
                </a:r>
                <a:r>
                  <a:rPr lang="fa-IR" sz="2000" dirty="0">
                    <a:cs typeface="B Nazanin" panose="00000400000000000000" pitchFamily="2" charset="-78"/>
                  </a:rPr>
                  <a:t>پکسل با استفاده از </a:t>
                </a:r>
                <a:r>
                  <a:rPr lang="en-US" sz="2000" dirty="0">
                    <a:cs typeface="B Nazanin" panose="00000400000000000000" pitchFamily="2" charset="-78"/>
                  </a:rPr>
                  <a:t>864</a:t>
                </a:r>
                <a:r>
                  <a:rPr lang="fa-IR" sz="2000" dirty="0">
                    <a:cs typeface="B Nazanin" panose="00000400000000000000" pitchFamily="2" charset="-78"/>
                  </a:rPr>
                  <a:t> زاویه مختلف از یک منبع انرژی حول جسم </a:t>
                </a:r>
                <a:r>
                  <a:rPr lang="en-US" sz="2000" dirty="0">
                    <a:cs typeface="B Nazanin" panose="00000400000000000000" pitchFamily="2" charset="-78"/>
                  </a:rPr>
                  <a:t>216</a:t>
                </a:r>
                <a:r>
                  <a:rPr lang="fa-IR" sz="2000" dirty="0">
                    <a:cs typeface="B Nazanin" panose="00000400000000000000" pitchFamily="2" charset="-78"/>
                  </a:rPr>
                  <a:t>درجه چرخش می‌کند، به یک دستگاه </a:t>
                </a:r>
                <a:r>
                  <a:rPr lang="en-US" sz="2000" dirty="0">
                    <a:cs typeface="B Nazanin" panose="00000400000000000000" pitchFamily="2" charset="-78"/>
                  </a:rPr>
                  <a:t>Ax=b</a:t>
                </a:r>
                <a:r>
                  <a:rPr lang="fa-IR" sz="2000" dirty="0">
                    <a:cs typeface="B Nazanin" panose="00000400000000000000" pitchFamily="2" charset="-78"/>
                  </a:rPr>
                  <a:t> می‌رسیم. تفاوت </a:t>
                </a:r>
                <a:r>
                  <a:rPr lang="en-US" sz="2000" dirty="0">
                    <a:cs typeface="B Nazanin" panose="00000400000000000000" pitchFamily="2" charset="-78"/>
                  </a:rPr>
                  <a:t>DS2</a:t>
                </a:r>
                <a:r>
                  <a:rPr lang="fa-IR" sz="2000" dirty="0">
                    <a:cs typeface="B Nazanin" panose="00000400000000000000" pitchFamily="2" charset="-78"/>
                  </a:rPr>
                  <a:t> با </a:t>
                </a:r>
                <a:r>
                  <a:rPr lang="en-US" sz="2000" dirty="0">
                    <a:cs typeface="B Nazanin" panose="00000400000000000000" pitchFamily="2" charset="-78"/>
                  </a:rPr>
                  <a:t>DS1</a:t>
                </a:r>
                <a:r>
                  <a:rPr lang="fa-IR" sz="2000" dirty="0">
                    <a:cs typeface="B Nazanin" panose="00000400000000000000" pitchFamily="2" charset="-78"/>
                  </a:rPr>
                  <a:t> در این است که </a:t>
                </a:r>
                <a:r>
                  <a:rPr lang="en-US" sz="2000" dirty="0">
                    <a:cs typeface="B Nazanin" panose="00000400000000000000" pitchFamily="2" charset="-78"/>
                  </a:rPr>
                  <a:t>864</a:t>
                </a:r>
                <a:r>
                  <a:rPr lang="fa-IR" sz="2000" dirty="0">
                    <a:cs typeface="B Nazanin" panose="00000400000000000000" pitchFamily="2" charset="-78"/>
                  </a:rPr>
                  <a:t> زاویه تابش آن بصورت یکنواخت در</a:t>
                </a:r>
                <a:r>
                  <a:rPr lang="en-US" sz="2000" dirty="0">
                    <a:cs typeface="B Nazanin" panose="00000400000000000000" pitchFamily="2" charset="-78"/>
                  </a:rPr>
                  <a:t>41.3</a:t>
                </a:r>
                <a:r>
                  <a:rPr lang="fa-IR" sz="2000" dirty="0">
                    <a:cs typeface="B Nazanin" panose="00000400000000000000" pitchFamily="2" charset="-78"/>
                  </a:rPr>
                  <a:t> درجه توزیع شده اند. تعداد تکرار‌ها در هر دو الگوریتم برابر </a:t>
                </a:r>
                <a:r>
                  <a:rPr lang="en-US" sz="2000" dirty="0">
                    <a:cs typeface="B Nazanin" panose="00000400000000000000" pitchFamily="2" charset="-78"/>
                  </a:rPr>
                  <a:t>256</a:t>
                </a:r>
                <a:r>
                  <a:rPr lang="fa-IR" sz="2000" dirty="0">
                    <a:cs typeface="B Nazanin" panose="00000400000000000000" pitchFamily="2" charset="-78"/>
                  </a:rPr>
                  <a:t> است، همچنین مقایسه الگوریتم‌ها بر اساس تابع هدف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𝐾</m:t>
                        </m:r>
                      </m:sup>
                    </m:sSup>
                  </m:oMath>
                </a14:m>
                <a:r>
                  <a:rPr lang="ar-SA" sz="2000" dirty="0">
                    <a:cs typeface="B Nazanin" panose="00000400000000000000" pitchFamily="2" charset="-78"/>
                  </a:rPr>
                  <a:t>)</a:t>
                </a:r>
                <a:r>
                  <a:rPr lang="en-US" sz="2000" dirty="0">
                    <a:cs typeface="B Nazanin" panose="00000400000000000000" pitchFamily="2" charset="-78"/>
                  </a:rPr>
                  <a:t>Ψ</a:t>
                </a:r>
                <a:r>
                  <a:rPr lang="fa-IR" sz="2000" dirty="0">
                    <a:cs typeface="B Nazanin" panose="00000400000000000000" pitchFamily="2" charset="-78"/>
                  </a:rPr>
                  <a:t> صورت گرفته است.</a:t>
                </a:r>
                <a:r>
                  <a:rPr lang="en-US" sz="2000" dirty="0">
                    <a:cs typeface="B Nazanin" panose="00000400000000000000" pitchFamily="2" charset="-78"/>
                  </a:rPr>
                  <a:t> </a:t>
                </a:r>
                <a:r>
                  <a:rPr lang="fa-IR" sz="2000" dirty="0">
                    <a:cs typeface="B Nazanin" panose="00000400000000000000" pitchFamily="2" charset="-78"/>
                  </a:rPr>
                  <a:t>. برای مقادیر مختلف β . عمل</a:t>
                </a:r>
                <a:r>
                  <a:rPr lang="en-US" sz="2000" dirty="0">
                    <a:cs typeface="B Nazanin" panose="00000400000000000000" pitchFamily="2" charset="-78"/>
                  </a:rPr>
                  <a:t> </a:t>
                </a:r>
                <a:r>
                  <a:rPr lang="fa-IR" sz="2000" dirty="0">
                    <a:cs typeface="B Nazanin" panose="00000400000000000000" pitchFamily="2" charset="-78"/>
                  </a:rPr>
                  <a:t>بازسازی انجام شده است.</a:t>
                </a:r>
                <a:r>
                  <a:rPr lang="en-US" sz="2000" dirty="0">
                    <a:cs typeface="B Nazanin" panose="00000400000000000000" pitchFamily="2" charset="-78"/>
                  </a:rPr>
                  <a:t> </a:t>
                </a:r>
              </a:p>
              <a:p>
                <a:pPr algn="just" rtl="1"/>
                <a:endParaRPr lang="en-US" sz="2000" dirty="0">
                  <a:cs typeface="B Nazanin" panose="00000400000000000000" pitchFamily="2" charset="-78"/>
                </a:endParaRPr>
              </a:p>
              <a:p>
                <a:pPr algn="just" rtl="1"/>
                <a:r>
                  <a:rPr lang="fa-IR" sz="2000" dirty="0">
                    <a:cs typeface="B Nazanin" panose="00000400000000000000" pitchFamily="2" charset="-78"/>
                  </a:rPr>
                  <a:t>شکل(</a:t>
                </a:r>
                <a:r>
                  <a:rPr lang="en-US" sz="2000" dirty="0">
                    <a:cs typeface="B Nazanin" panose="00000400000000000000" pitchFamily="2" charset="-78"/>
                  </a:rPr>
                  <a:t>1.1</a:t>
                </a:r>
                <a:r>
                  <a:rPr lang="fa-IR" sz="2000" dirty="0">
                    <a:cs typeface="B Nazanin" panose="00000400000000000000" pitchFamily="2" charset="-78"/>
                  </a:rPr>
                  <a:t>) و (</a:t>
                </a:r>
                <a:r>
                  <a:rPr lang="en-US" sz="2000" dirty="0">
                    <a:cs typeface="B Nazanin" panose="00000400000000000000" pitchFamily="2" charset="-78"/>
                  </a:rPr>
                  <a:t>1.2</a:t>
                </a:r>
                <a:r>
                  <a:rPr lang="fa-IR" sz="2000" dirty="0">
                    <a:cs typeface="B Nazanin" panose="00000400000000000000" pitchFamily="2" charset="-78"/>
                  </a:rPr>
                  <a:t>) مقادیر بازسازی شده با استفاده از</a:t>
                </a:r>
                <a:r>
                  <a:rPr lang="en-US" sz="2000" dirty="0">
                    <a:cs typeface="B Nazanin" panose="00000400000000000000" pitchFamily="2" charset="-78"/>
                  </a:rPr>
                  <a:t>1.0</a:t>
                </a:r>
                <a:r>
                  <a:rPr lang="fa-IR" sz="2000" dirty="0">
                    <a:cs typeface="B Nazanin" panose="00000400000000000000" pitchFamily="2" charset="-78"/>
                  </a:rPr>
                  <a:t>=β و</a:t>
                </a:r>
                <a:r>
                  <a:rPr lang="en-US" sz="2000" dirty="0">
                    <a:cs typeface="B Nazanin" panose="00000400000000000000" pitchFamily="2" charset="-78"/>
                  </a:rPr>
                  <a:t>5.0</a:t>
                </a:r>
                <a:r>
                  <a:rPr lang="fa-IR" sz="2000" dirty="0">
                    <a:cs typeface="B Nazanin" panose="00000400000000000000" pitchFamily="2" charset="-78"/>
                  </a:rPr>
                  <a:t> =β به ترتیب برای </a:t>
                </a:r>
                <a:r>
                  <a:rPr lang="en-US" sz="2000" dirty="0">
                    <a:cs typeface="B Nazanin" panose="00000400000000000000" pitchFamily="2" charset="-78"/>
                  </a:rPr>
                  <a:t>DS1</a:t>
                </a:r>
                <a:r>
                  <a:rPr lang="fa-IR" sz="2000" dirty="0">
                    <a:cs typeface="B Nazanin" panose="00000400000000000000" pitchFamily="2" charset="-78"/>
                  </a:rPr>
                  <a:t> با استفاده</a:t>
                </a:r>
                <a:r>
                  <a:rPr lang="en-US" sz="2000" dirty="0">
                    <a:cs typeface="B Nazanin" panose="00000400000000000000" pitchFamily="2" charset="-78"/>
                  </a:rPr>
                  <a:t> </a:t>
                </a:r>
                <a:r>
                  <a:rPr lang="fa-IR" sz="2000" dirty="0">
                    <a:cs typeface="B Nazanin" panose="00000400000000000000" pitchFamily="2" charset="-78"/>
                  </a:rPr>
                  <a:t>ا</a:t>
                </a:r>
                <a:r>
                  <a:rPr lang="en-US" sz="2000" dirty="0">
                    <a:cs typeface="B Nazanin" panose="00000400000000000000" pitchFamily="2" charset="-78"/>
                  </a:rPr>
                  <a:t> </a:t>
                </a:r>
                <a:r>
                  <a:rPr lang="fa-IR" sz="2000" dirty="0">
                    <a:cs typeface="B Nazanin" panose="00000400000000000000" pitchFamily="2" charset="-78"/>
                  </a:rPr>
                  <a:t>ز </a:t>
                </a:r>
                <a:r>
                  <a:rPr lang="en-US" sz="2000" dirty="0">
                    <a:cs typeface="B Nazanin" panose="00000400000000000000" pitchFamily="2" charset="-78"/>
                  </a:rPr>
                  <a:t>SIRT</a:t>
                </a:r>
                <a:r>
                  <a:rPr lang="fa-IR" sz="2000" dirty="0">
                    <a:cs typeface="B Nazanin" panose="00000400000000000000" pitchFamily="2" charset="-78"/>
                  </a:rPr>
                  <a:t> و حد اقل نرم  منظم و </a:t>
                </a:r>
                <a:r>
                  <a:rPr lang="en-US" sz="2000" dirty="0">
                    <a:cs typeface="B Nazanin" panose="00000400000000000000" pitchFamily="2" charset="-78"/>
                  </a:rPr>
                  <a:t>DS2</a:t>
                </a:r>
                <a:r>
                  <a:rPr lang="fa-IR" sz="2000" dirty="0">
                    <a:cs typeface="B Nazanin" panose="00000400000000000000" pitchFamily="2" charset="-78"/>
                  </a:rPr>
                  <a:t> با استفاده از</a:t>
                </a:r>
                <a:r>
                  <a:rPr lang="en-US" sz="2000" dirty="0">
                    <a:cs typeface="B Nazanin" panose="00000400000000000000" pitchFamily="2" charset="-78"/>
                  </a:rPr>
                  <a:t>SQS</a:t>
                </a:r>
                <a:r>
                  <a:rPr lang="fa-IR" sz="2000" dirty="0">
                    <a:cs typeface="B Nazanin" panose="00000400000000000000" pitchFamily="2" charset="-78"/>
                  </a:rPr>
                  <a:t> و منظم‌ساز تفاضلات متناهی را نشان می‌دهد.</a:t>
                </a:r>
                <a:endParaRPr lang="en-US" sz="2000" dirty="0">
                  <a:cs typeface="B Nazanin" panose="00000400000000000000" pitchFamily="2" charset="-78"/>
                </a:endParaRPr>
              </a:p>
              <a:p>
                <a:pPr algn="just" rtl="1"/>
                <a:endParaRPr lang="en-US" sz="2000" dirty="0">
                  <a:cs typeface="B Nazanin" panose="00000400000000000000" pitchFamily="2" charset="-78"/>
                </a:endParaRPr>
              </a:p>
              <a:p>
                <a:endParaRPr lang="en-US" sz="2000" dirty="0">
                  <a:cs typeface="B Nazanin" panose="00000400000000000000" pitchFamily="2" charset="-78"/>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 y="1133341"/>
                <a:ext cx="10483404" cy="5563673"/>
              </a:xfrm>
              <a:blipFill rotWithShape="0">
                <a:blip r:embed="rId3"/>
                <a:stretch>
                  <a:fillRect l="-1744" r="-581"/>
                </a:stretch>
              </a:blipFill>
            </p:spPr>
            <p:txBody>
              <a:bodyPr/>
              <a:lstStyle/>
              <a:p>
                <a:r>
                  <a:rPr lang="fa-IR">
                    <a:noFill/>
                  </a:rPr>
                  <a:t> </a:t>
                </a:r>
              </a:p>
            </p:txBody>
          </p:sp>
        </mc:Fallback>
      </mc:AlternateContent>
      <p:sp>
        <p:nvSpPr>
          <p:cNvPr id="4" name="Rectangle 3"/>
          <p:cNvSpPr/>
          <p:nvPr/>
        </p:nvSpPr>
        <p:spPr>
          <a:xfrm>
            <a:off x="10523740" y="1939409"/>
            <a:ext cx="25359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7112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819" y="2131881"/>
            <a:ext cx="10599311" cy="4565133"/>
          </a:xfrm>
        </p:spPr>
        <p:txBody>
          <a:bodyPr>
            <a:normAutofit/>
          </a:bodyPr>
          <a:lstStyle/>
          <a:p>
            <a:pPr rtl="1"/>
            <a:endParaRPr lang="fa-IR" dirty="0"/>
          </a:p>
          <a:p>
            <a:pPr rtl="1"/>
            <a:endParaRPr lang="fa-IR" dirty="0"/>
          </a:p>
          <a:p>
            <a:pPr rtl="1"/>
            <a:endParaRPr lang="fa-IR" dirty="0"/>
          </a:p>
          <a:p>
            <a:pPr algn="ctr" rtl="1"/>
            <a:endParaRPr lang="fa-IR" dirty="0"/>
          </a:p>
          <a:p>
            <a:pPr algn="ctr" rtl="1"/>
            <a:endParaRPr lang="fa-IR" dirty="0"/>
          </a:p>
          <a:p>
            <a:pPr algn="ctr" rtl="1"/>
            <a:endParaRPr lang="fa-IR" dirty="0">
              <a:cs typeface="B Nazanin" panose="00000400000000000000" pitchFamily="2" charset="-78"/>
            </a:endParaRPr>
          </a:p>
          <a:p>
            <a:pPr algn="ctr" rtl="1"/>
            <a:r>
              <a:rPr lang="fa-IR" dirty="0">
                <a:cs typeface="B Nazanin" panose="00000400000000000000" pitchFamily="2" charset="-78"/>
              </a:rPr>
              <a:t>شکل (1</a:t>
            </a:r>
            <a:r>
              <a:rPr lang="en-US" dirty="0">
                <a:cs typeface="B Nazanin" panose="00000400000000000000" pitchFamily="2" charset="-78"/>
              </a:rPr>
              <a:t>1.</a:t>
            </a:r>
            <a:r>
              <a:rPr lang="fa-IR" dirty="0">
                <a:cs typeface="B Nazanin" panose="00000400000000000000" pitchFamily="2" charset="-78"/>
              </a:rPr>
              <a:t>). بازسازی </a:t>
            </a:r>
            <a:r>
              <a:rPr lang="en-US" dirty="0">
                <a:cs typeface="B Nazanin" panose="00000400000000000000" pitchFamily="2" charset="-78"/>
              </a:rPr>
              <a:t>DS1</a:t>
            </a:r>
            <a:r>
              <a:rPr lang="fa-IR" dirty="0">
                <a:cs typeface="B Nazanin" panose="00000400000000000000" pitchFamily="2" charset="-78"/>
              </a:rPr>
              <a:t> با استفاده از منظم ساز کمترین نرم: </a:t>
            </a:r>
            <a:r>
              <a:rPr lang="en-US" dirty="0">
                <a:cs typeface="B Nazanin" panose="00000400000000000000" pitchFamily="2" charset="-78"/>
              </a:rPr>
              <a:t>(a)</a:t>
            </a:r>
            <a:r>
              <a:rPr lang="fa-IR" dirty="0">
                <a:cs typeface="B Nazanin" panose="00000400000000000000" pitchFamily="2" charset="-78"/>
              </a:rPr>
              <a:t>  </a:t>
            </a:r>
            <a:r>
              <a:rPr lang="en-US" dirty="0">
                <a:cs typeface="B Nazanin" panose="00000400000000000000" pitchFamily="2" charset="-78"/>
              </a:rPr>
              <a:t>SIRT-RWLS</a:t>
            </a:r>
            <a:r>
              <a:rPr lang="fa-IR" dirty="0">
                <a:cs typeface="B Nazanin" panose="00000400000000000000" pitchFamily="2" charset="-78"/>
              </a:rPr>
              <a:t> با استفاده </a:t>
            </a:r>
            <a:endParaRPr lang="en-US" dirty="0">
              <a:cs typeface="B Nazanin" panose="00000400000000000000" pitchFamily="2" charset="-78"/>
            </a:endParaRPr>
          </a:p>
          <a:p>
            <a:pPr algn="ctr" rtl="1"/>
            <a:r>
              <a:rPr lang="fa-IR" dirty="0">
                <a:cs typeface="B Nazanin" panose="00000400000000000000" pitchFamily="2" charset="-78"/>
              </a:rPr>
              <a:t>1.0=β و </a:t>
            </a:r>
            <a:r>
              <a:rPr lang="en-US" dirty="0">
                <a:cs typeface="B Nazanin" panose="00000400000000000000" pitchFamily="2" charset="-78"/>
              </a:rPr>
              <a:t>(b) SIRT-RWLS</a:t>
            </a:r>
            <a:r>
              <a:rPr lang="fa-IR" dirty="0">
                <a:cs typeface="B Nazanin" panose="00000400000000000000" pitchFamily="2" charset="-78"/>
              </a:rPr>
              <a:t> با استفاده 5.0=β شدت سطح تصویر1800-0 </a:t>
            </a:r>
            <a:r>
              <a:rPr lang="en-US" dirty="0">
                <a:cs typeface="B Nazanin" panose="00000400000000000000" pitchFamily="2" charset="-78"/>
              </a:rPr>
              <a:t>(MHU)</a:t>
            </a:r>
            <a:r>
              <a:rPr lang="fa-IR" dirty="0">
                <a:cs typeface="B Nazanin" panose="00000400000000000000" pitchFamily="2" charset="-78"/>
              </a:rPr>
              <a:t> کاهش میابد.</a:t>
            </a:r>
            <a:endParaRPr lang="en-US" dirty="0">
              <a:cs typeface="B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2059813" y="1201437"/>
            <a:ext cx="7200900" cy="2762250"/>
          </a:xfrm>
          <a:prstGeom prst="rect">
            <a:avLst/>
          </a:prstGeom>
        </p:spPr>
      </p:pic>
    </p:spTree>
    <p:extLst>
      <p:ext uri="{BB962C8B-B14F-4D97-AF65-F5344CB8AC3E}">
        <p14:creationId xmlns:p14="http://schemas.microsoft.com/office/powerpoint/2010/main" val="380282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50779" cy="6126051"/>
          </a:xfrm>
        </p:spPr>
        <p:txBody>
          <a:bodyPr>
            <a:normAutofit/>
          </a:bodyPr>
          <a:lstStyle/>
          <a:p>
            <a:pPr algn="ctr" rtl="1"/>
            <a:br>
              <a:rPr lang="en-US" dirty="0"/>
            </a:br>
            <a:br>
              <a:rPr lang="en-US" dirty="0"/>
            </a:br>
            <a:br>
              <a:rPr lang="en-US" dirty="0"/>
            </a:br>
            <a:br>
              <a:rPr lang="en-US" dirty="0"/>
            </a:br>
            <a:br>
              <a:rPr lang="en-US" dirty="0"/>
            </a:br>
            <a:br>
              <a:rPr lang="en-US" sz="2200" dirty="0"/>
            </a:br>
            <a:br>
              <a:rPr lang="en-US" sz="2200" dirty="0"/>
            </a:br>
            <a:br>
              <a:rPr lang="en-US" dirty="0"/>
            </a:br>
            <a:endParaRPr lang="en-US" dirty="0"/>
          </a:p>
        </p:txBody>
      </p:sp>
      <p:pic>
        <p:nvPicPr>
          <p:cNvPr id="3" name="Picture 2"/>
          <p:cNvPicPr>
            <a:picLocks noChangeAspect="1"/>
          </p:cNvPicPr>
          <p:nvPr/>
        </p:nvPicPr>
        <p:blipFill>
          <a:blip r:embed="rId2"/>
          <a:stretch>
            <a:fillRect/>
          </a:stretch>
        </p:blipFill>
        <p:spPr>
          <a:xfrm>
            <a:off x="1415120" y="731949"/>
            <a:ext cx="7029450" cy="2933700"/>
          </a:xfrm>
          <a:prstGeom prst="rect">
            <a:avLst/>
          </a:prstGeom>
        </p:spPr>
      </p:pic>
      <p:sp>
        <p:nvSpPr>
          <p:cNvPr id="5" name="TextBox 4"/>
          <p:cNvSpPr txBox="1"/>
          <p:nvPr/>
        </p:nvSpPr>
        <p:spPr>
          <a:xfrm>
            <a:off x="441221" y="3751267"/>
            <a:ext cx="9365563" cy="646331"/>
          </a:xfrm>
          <a:prstGeom prst="rect">
            <a:avLst/>
          </a:prstGeom>
          <a:noFill/>
        </p:spPr>
        <p:txBody>
          <a:bodyPr wrap="square" rtlCol="0">
            <a:spAutoFit/>
          </a:bodyPr>
          <a:lstStyle/>
          <a:p>
            <a:pPr algn="ctr" rtl="1"/>
            <a:r>
              <a:rPr lang="fa-IR" dirty="0">
                <a:cs typeface="B Nazanin" panose="00000400000000000000" pitchFamily="2" charset="-78"/>
              </a:rPr>
              <a:t>شکل (</a:t>
            </a:r>
            <a:r>
              <a:rPr lang="en-US" dirty="0">
                <a:cs typeface="B Nazanin" panose="00000400000000000000" pitchFamily="2" charset="-78"/>
              </a:rPr>
              <a:t>2.1</a:t>
            </a:r>
            <a:r>
              <a:rPr lang="fa-IR" dirty="0">
                <a:cs typeface="B Nazanin" panose="00000400000000000000" pitchFamily="2" charset="-78"/>
              </a:rPr>
              <a:t>). بازسازی </a:t>
            </a:r>
            <a:r>
              <a:rPr lang="en-US" dirty="0">
                <a:cs typeface="B Nazanin" panose="00000400000000000000" pitchFamily="2" charset="-78"/>
              </a:rPr>
              <a:t>DS1</a:t>
            </a:r>
            <a:r>
              <a:rPr lang="fa-IR" dirty="0">
                <a:cs typeface="B Nazanin" panose="00000400000000000000" pitchFamily="2" charset="-78"/>
              </a:rPr>
              <a:t> با استفاده ازمنظم‌ساز تفاضلات متناهی : </a:t>
            </a:r>
            <a:r>
              <a:rPr lang="en-US" dirty="0">
                <a:cs typeface="B Nazanin" panose="00000400000000000000" pitchFamily="2" charset="-78"/>
              </a:rPr>
              <a:t>(a)</a:t>
            </a:r>
            <a:r>
              <a:rPr lang="fa-IR" dirty="0">
                <a:cs typeface="B Nazanin" panose="00000400000000000000" pitchFamily="2" charset="-78"/>
              </a:rPr>
              <a:t>  </a:t>
            </a:r>
            <a:r>
              <a:rPr lang="en-US" dirty="0">
                <a:cs typeface="B Nazanin" panose="00000400000000000000" pitchFamily="2" charset="-78"/>
              </a:rPr>
              <a:t>SQS-RWLS</a:t>
            </a:r>
            <a:r>
              <a:rPr lang="fa-IR" dirty="0">
                <a:cs typeface="B Nazanin" panose="00000400000000000000" pitchFamily="2" charset="-78"/>
              </a:rPr>
              <a:t> با استفاده </a:t>
            </a:r>
            <a:endParaRPr lang="en-US" dirty="0">
              <a:cs typeface="B Nazanin" panose="00000400000000000000" pitchFamily="2" charset="-78"/>
            </a:endParaRPr>
          </a:p>
          <a:p>
            <a:pPr algn="ctr" rtl="1"/>
            <a:r>
              <a:rPr lang="fa-IR" dirty="0">
                <a:cs typeface="B Nazanin" panose="00000400000000000000" pitchFamily="2" charset="-78"/>
              </a:rPr>
              <a:t>1.0=β و </a:t>
            </a:r>
            <a:r>
              <a:rPr lang="en-US" dirty="0">
                <a:cs typeface="B Nazanin" panose="00000400000000000000" pitchFamily="2" charset="-78"/>
              </a:rPr>
              <a:t>(b) SQS-RWLS</a:t>
            </a:r>
            <a:r>
              <a:rPr lang="fa-IR" dirty="0">
                <a:cs typeface="B Nazanin" panose="00000400000000000000" pitchFamily="2" charset="-78"/>
              </a:rPr>
              <a:t> با استفاده 5.0=β شدت سطح تصویر1800-0 </a:t>
            </a:r>
            <a:r>
              <a:rPr lang="en-US" dirty="0">
                <a:cs typeface="B Nazanin" panose="00000400000000000000" pitchFamily="2" charset="-78"/>
              </a:rPr>
              <a:t>(MHU)</a:t>
            </a:r>
            <a:r>
              <a:rPr lang="fa-IR" dirty="0">
                <a:cs typeface="B Nazanin" panose="00000400000000000000" pitchFamily="2" charset="-78"/>
              </a:rPr>
              <a:t> کاهش میابد.</a:t>
            </a:r>
            <a:endParaRPr lang="en-US" dirty="0">
              <a:cs typeface="B Nazanin" panose="00000400000000000000" pitchFamily="2" charset="-78"/>
            </a:endParaRPr>
          </a:p>
        </p:txBody>
      </p:sp>
    </p:spTree>
    <p:extLst>
      <p:ext uri="{BB962C8B-B14F-4D97-AF65-F5344CB8AC3E}">
        <p14:creationId xmlns:p14="http://schemas.microsoft.com/office/powerpoint/2010/main" val="362577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4000" y="551141"/>
                <a:ext cx="8922942" cy="3490699"/>
              </a:xfrm>
              <a:prstGeom prst="rect">
                <a:avLst/>
              </a:prstGeom>
            </p:spPr>
            <p:txBody>
              <a:bodyPr wrap="square">
                <a:spAutoFit/>
              </a:bodyPr>
              <a:lstStyle/>
              <a:p>
                <a:pPr marL="457200" marR="0" indent="-457200" algn="just" rtl="1">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457200" marR="0" indent="-457200" algn="just" rtl="1">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شکل‌های (</a:t>
                </a:r>
                <a:r>
                  <a:rPr lang="en-US" sz="2000" dirty="0">
                    <a:latin typeface="Calibri" panose="020F0502020204030204" pitchFamily="34" charset="0"/>
                    <a:ea typeface="Calibri" panose="020F0502020204030204" pitchFamily="34" charset="0"/>
                    <a:cs typeface="B Nazanin" panose="00000400000000000000" pitchFamily="2" charset="-78"/>
                  </a:rPr>
                  <a:t>1.3</a:t>
                </a:r>
                <a:r>
                  <a:rPr lang="fa-IR" sz="2000" dirty="0">
                    <a:latin typeface="Calibri" panose="020F0502020204030204" pitchFamily="34" charset="0"/>
                    <a:ea typeface="Calibri" panose="020F0502020204030204" pitchFamily="34" charset="0"/>
                    <a:cs typeface="B Nazanin" panose="00000400000000000000" pitchFamily="2" charset="-78"/>
                  </a:rPr>
                  <a:t>) و (</a:t>
                </a:r>
                <a:r>
                  <a:rPr lang="en-US" sz="2000" dirty="0">
                    <a:latin typeface="Calibri" panose="020F0502020204030204" pitchFamily="34" charset="0"/>
                    <a:ea typeface="Calibri" panose="020F0502020204030204" pitchFamily="34" charset="0"/>
                    <a:cs typeface="B Nazanin" panose="00000400000000000000" pitchFamily="2" charset="-78"/>
                  </a:rPr>
                  <a:t>1.4</a:t>
                </a:r>
                <a:r>
                  <a:rPr lang="fa-IR" sz="2000" dirty="0">
                    <a:latin typeface="Calibri" panose="020F0502020204030204" pitchFamily="34" charset="0"/>
                    <a:ea typeface="Calibri" panose="020F0502020204030204" pitchFamily="34" charset="0"/>
                    <a:cs typeface="B Nazanin" panose="00000400000000000000" pitchFamily="2" charset="-78"/>
                  </a:rPr>
                  <a:t>) به ترتیب نمودار‌های (</a:t>
                </a:r>
                <a14:m>
                  <m:oMath xmlns:m="http://schemas.openxmlformats.org/officeDocument/2006/math">
                    <m:sSup>
                      <m:sSupPr>
                        <m:ctrlPr>
                          <a:rPr lang="en-US" sz="2000" i="1">
                            <a:effectLst/>
                            <a:latin typeface="Cambria Math" panose="02040503050406030204" pitchFamily="18" charset="0"/>
                            <a:ea typeface="Calibri" panose="020F0502020204030204" pitchFamily="34" charset="0"/>
                            <a:cs typeface="Arial" panose="020B0604020202020204" pitchFamily="34" charset="0"/>
                          </a:rPr>
                        </m:ctrlPr>
                      </m:sSupPr>
                      <m:e>
                        <m:r>
                          <a:rPr lang="en-US" sz="2000" i="1">
                            <a:effectLst/>
                            <a:latin typeface="Cambria Math" panose="02040503050406030204" pitchFamily="18" charset="0"/>
                            <a:ea typeface="Calibri" panose="020F0502020204030204" pitchFamily="34" charset="0"/>
                            <a:cs typeface="Arial" panose="020B0604020202020204" pitchFamily="34" charset="0"/>
                          </a:rPr>
                          <m:t>𝑋</m:t>
                        </m:r>
                      </m:e>
                      <m:sup>
                        <m:r>
                          <a:rPr lang="en-US" sz="2000" i="1">
                            <a:effectLst/>
                            <a:latin typeface="Cambria Math" panose="02040503050406030204" pitchFamily="18" charset="0"/>
                            <a:ea typeface="Calibri" panose="020F0502020204030204" pitchFamily="34" charset="0"/>
                            <a:cs typeface="Arial" panose="020B0604020202020204" pitchFamily="34" charset="0"/>
                          </a:rPr>
                          <m:t>𝐾</m:t>
                        </m:r>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a:t>
                </a:r>
                <a:r>
                  <a:rPr lang="en-US" sz="2000" dirty="0">
                    <a:effectLst/>
                    <a:latin typeface="Calibri" panose="020F0502020204030204" pitchFamily="34" charset="0"/>
                    <a:ea typeface="Calibri" panose="020F0502020204030204" pitchFamily="34" charset="0"/>
                    <a:cs typeface="B Nazanin" panose="00000400000000000000" pitchFamily="2" charset="-78"/>
                  </a:rPr>
                  <a:t>Ψ</a:t>
                </a:r>
                <a:r>
                  <a:rPr lang="fa-IR" sz="2000" dirty="0">
                    <a:effectLst/>
                    <a:latin typeface="Calibri" panose="020F0502020204030204" pitchFamily="34" charset="0"/>
                    <a:ea typeface="Calibri" panose="020F0502020204030204" pitchFamily="34" charset="0"/>
                    <a:cs typeface="B Nazanin" panose="00000400000000000000" pitchFamily="2" charset="-78"/>
                  </a:rPr>
                  <a:t> تولید شده توسط </a:t>
                </a:r>
                <a:r>
                  <a:rPr lang="en-US" sz="2000" dirty="0">
                    <a:effectLst/>
                    <a:latin typeface="Calibri" panose="020F0502020204030204" pitchFamily="34" charset="0"/>
                    <a:ea typeface="Calibri" panose="020F0502020204030204" pitchFamily="34" charset="0"/>
                    <a:cs typeface="B Nazanin" panose="00000400000000000000" pitchFamily="2" charset="-78"/>
                  </a:rPr>
                  <a:t>OS-SIRT</a:t>
                </a:r>
                <a:r>
                  <a:rPr lang="fa-IR" sz="2000" dirty="0">
                    <a:effectLst/>
                    <a:latin typeface="Calibri" panose="020F0502020204030204" pitchFamily="34" charset="0"/>
                    <a:ea typeface="Calibri" panose="020F0502020204030204" pitchFamily="34" charset="0"/>
                    <a:cs typeface="B Nazanin" panose="00000400000000000000" pitchFamily="2" charset="-78"/>
                  </a:rPr>
                  <a:t> برای </a:t>
                </a:r>
                <a:r>
                  <a:rPr lang="en-US" sz="2000" dirty="0">
                    <a:effectLst/>
                    <a:latin typeface="Calibri" panose="020F0502020204030204" pitchFamily="34" charset="0"/>
                    <a:ea typeface="Calibri" panose="020F0502020204030204" pitchFamily="34" charset="0"/>
                    <a:cs typeface="B Nazanin" panose="00000400000000000000" pitchFamily="2" charset="-78"/>
                  </a:rPr>
                  <a:t>DS1</a:t>
                </a:r>
                <a:r>
                  <a:rPr lang="fa-IR" sz="2000" dirty="0">
                    <a:effectLst/>
                    <a:latin typeface="Calibri" panose="020F0502020204030204" pitchFamily="34" charset="0"/>
                    <a:ea typeface="Calibri" panose="020F0502020204030204" pitchFamily="34" charset="0"/>
                    <a:cs typeface="B Nazanin" panose="00000400000000000000" pitchFamily="2" charset="-78"/>
                  </a:rPr>
                  <a:t> و نمودار‌های </a:t>
                </a:r>
                <a:r>
                  <a:rPr lang="en-US" sz="2000" dirty="0">
                    <a:effectLst/>
                    <a:latin typeface="Calibri" panose="020F0502020204030204" pitchFamily="34" charset="0"/>
                    <a:ea typeface="Calibri" panose="020F0502020204030204" pitchFamily="34" charset="0"/>
                    <a:cs typeface="B Nazanin" panose="00000400000000000000" pitchFamily="2" charset="-78"/>
                  </a:rPr>
                  <a:t>OS-SQS</a:t>
                </a:r>
                <a:r>
                  <a:rPr lang="fa-IR" sz="2000" dirty="0">
                    <a:effectLst/>
                    <a:latin typeface="Calibri" panose="020F0502020204030204" pitchFamily="34" charset="0"/>
                    <a:ea typeface="Calibri" panose="020F0502020204030204" pitchFamily="34" charset="0"/>
                    <a:cs typeface="B Nazanin" panose="00000400000000000000" pitchFamily="2" charset="-78"/>
                  </a:rPr>
                  <a:t> برای </a:t>
                </a:r>
                <a:r>
                  <a:rPr lang="en-US" sz="2000" dirty="0">
                    <a:effectLst/>
                    <a:latin typeface="Calibri" panose="020F0502020204030204" pitchFamily="34" charset="0"/>
                    <a:ea typeface="Calibri" panose="020F0502020204030204" pitchFamily="34" charset="0"/>
                    <a:cs typeface="B Nazanin" panose="00000400000000000000" pitchFamily="2" charset="-78"/>
                  </a:rPr>
                  <a:t>DS2</a:t>
                </a:r>
                <a:r>
                  <a:rPr lang="fa-IR" sz="2000" dirty="0">
                    <a:effectLst/>
                    <a:latin typeface="Calibri" panose="020F0502020204030204" pitchFamily="34" charset="0"/>
                    <a:ea typeface="Calibri" panose="020F0502020204030204" pitchFamily="34" charset="0"/>
                    <a:cs typeface="B Nazanin" panose="00000400000000000000" pitchFamily="2" charset="-78"/>
                  </a:rPr>
                  <a:t> نمایش می‌دهند، که در آن‌ها </a:t>
                </a:r>
                <a:r>
                  <a:rPr lang="en-US" sz="2000" dirty="0">
                    <a:effectLst/>
                    <a:latin typeface="Calibri" panose="020F0502020204030204" pitchFamily="34" charset="0"/>
                    <a:ea typeface="Calibri" panose="020F0502020204030204" pitchFamily="34" charset="0"/>
                    <a:cs typeface="B Nazanin" panose="00000400000000000000" pitchFamily="2" charset="-78"/>
                  </a:rPr>
                  <a:t>M=1</a:t>
                </a:r>
                <a:r>
                  <a:rPr lang="fa-IR" sz="2000" dirty="0">
                    <a:effectLst/>
                    <a:latin typeface="Calibri" panose="020F0502020204030204" pitchFamily="34" charset="0"/>
                    <a:ea typeface="Calibri" panose="020F0502020204030204" pitchFamily="34" charset="0"/>
                    <a:cs typeface="B Nazanin" panose="00000400000000000000" pitchFamily="2" charset="-78"/>
                  </a:rPr>
                  <a:t> و </a:t>
                </a:r>
                <a:r>
                  <a:rPr lang="en-US" sz="2000" dirty="0">
                    <a:effectLst/>
                    <a:latin typeface="Calibri" panose="020F0502020204030204" pitchFamily="34" charset="0"/>
                    <a:ea typeface="Calibri" panose="020F0502020204030204" pitchFamily="34" charset="0"/>
                    <a:cs typeface="B Nazanin" panose="00000400000000000000" pitchFamily="2" charset="-78"/>
                  </a:rPr>
                  <a:t>M=8</a:t>
                </a:r>
                <a:r>
                  <a:rPr lang="fa-IR" sz="2000" dirty="0">
                    <a:effectLst/>
                    <a:latin typeface="Calibri" panose="020F0502020204030204" pitchFamily="34" charset="0"/>
                    <a:ea typeface="Calibri" panose="020F0502020204030204" pitchFamily="34" charset="0"/>
                    <a:cs typeface="B Nazanin" panose="00000400000000000000" pitchFamily="2" charset="-78"/>
                  </a:rPr>
                  <a:t> و همچنین1 =α و </a:t>
                </a:r>
                <a14:m>
                  <m:oMath xmlns:m="http://schemas.openxmlformats.org/officeDocument/2006/math">
                    <m:sSup>
                      <m:sSupPr>
                        <m:ctrlPr>
                          <a:rPr lang="fa-IR" sz="2000" i="1" smtClean="0">
                            <a:effectLst/>
                            <a:latin typeface="Cambria Math" panose="02040503050406030204" pitchFamily="18" charset="0"/>
                            <a:cs typeface="Arial" panose="020B0604020202020204" pitchFamily="34" charset="0"/>
                          </a:rPr>
                        </m:ctrlPr>
                      </m:sSupPr>
                      <m:e>
                        <m:r>
                          <m:rPr>
                            <m:sty m:val="p"/>
                          </m:rPr>
                          <a:rPr lang="el-GR" sz="2000" i="1" smtClean="0">
                            <a:effectLst/>
                            <a:latin typeface="Cambria Math" panose="02040503050406030204" pitchFamily="18" charset="0"/>
                            <a:cs typeface="Arial" panose="020B0604020202020204" pitchFamily="34" charset="0"/>
                          </a:rPr>
                          <m:t>α</m:t>
                        </m:r>
                      </m:e>
                      <m:sup>
                        <m:r>
                          <a:rPr lang="fa-IR" sz="2000" b="0" i="1" smtClean="0">
                            <a:effectLst/>
                            <a:latin typeface="Cambria Math" panose="02040503050406030204" pitchFamily="18" charset="0"/>
                            <a:cs typeface="Arial" panose="020B0604020202020204" pitchFamily="34" charset="0"/>
                          </a:rPr>
                          <m:t>∗</m:t>
                        </m:r>
                      </m:sup>
                    </m:sSup>
                  </m:oMath>
                </a14:m>
                <a:r>
                  <a:rPr lang="fa-IR" sz="2000"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m:t>
                    </m:r>
                  </m:oMath>
                </a14:m>
                <a:r>
                  <a:rPr lang="en-US" sz="2000" dirty="0">
                    <a:effectLst/>
                    <a:latin typeface="Arial" panose="020B0604020202020204" pitchFamily="34" charset="0"/>
                    <a:ea typeface="Calibri" panose="020F0502020204030204" pitchFamily="34" charset="0"/>
                    <a:cs typeface="B Nazanin" panose="00000400000000000000" pitchFamily="2" charset="-78"/>
                  </a:rPr>
                  <a:t> </a:t>
                </a:r>
                <a:r>
                  <a:rPr lang="fa-IR" sz="2000" dirty="0">
                    <a:effectLst/>
                    <a:latin typeface="Calibri" panose="020F0502020204030204" pitchFamily="34" charset="0"/>
                    <a:ea typeface="Calibri" panose="020F0502020204030204" pitchFamily="34" charset="0"/>
                    <a:cs typeface="B Nazanin" panose="00000400000000000000" pitchFamily="2" charset="-78"/>
                  </a:rPr>
                  <a:t>α در نظر گرفته شده اند. برای بهتر نشان دادن تفاوت ها محور مختصات مقیاس شده، به طوری‌که محور طول‌ها بصورت خطی و محور عرض‌ها لگاریتمی نمایش داده شده اند.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457200" marR="0" indent="-457200" algn="just" rtl="1">
                  <a:lnSpc>
                    <a:spcPct val="150000"/>
                  </a:lnSpc>
                  <a:spcBef>
                    <a:spcPts val="0"/>
                  </a:spcBef>
                  <a:spcAft>
                    <a:spcPts val="800"/>
                  </a:spcAft>
                </a:pPr>
                <a:r>
                  <a:rPr lang="en-US" sz="2000" dirty="0">
                    <a:effectLst/>
                    <a:latin typeface="Calibri" panose="020F0502020204030204" pitchFamily="34" charset="0"/>
                    <a:ea typeface="Calibri" panose="020F0502020204030204" pitchFamily="34" charset="0"/>
                    <a:cs typeface="B Nazanin" panose="00000400000000000000" pitchFamily="2" charset="-78"/>
                  </a:rPr>
                  <a:t>             </a:t>
                </a:r>
                <a:r>
                  <a:rPr lang="fa-IR" sz="2000" dirty="0">
                    <a:effectLst/>
                    <a:latin typeface="Calibri" panose="020F0502020204030204" pitchFamily="34" charset="0"/>
                    <a:ea typeface="Calibri" panose="020F0502020204030204" pitchFamily="34" charset="0"/>
                    <a:cs typeface="B Nazanin" panose="00000400000000000000" pitchFamily="2" charset="-78"/>
                  </a:rPr>
                  <a:t>نمودار‌ها نشان می‌دهند که برای حالت </a:t>
                </a:r>
                <a:r>
                  <a:rPr lang="en-US" sz="2000" dirty="0">
                    <a:effectLst/>
                    <a:latin typeface="Calibri" panose="020F0502020204030204" pitchFamily="34" charset="0"/>
                    <a:ea typeface="Calibri" panose="020F0502020204030204" pitchFamily="34" charset="0"/>
                    <a:cs typeface="B Nazanin" panose="00000400000000000000" pitchFamily="2" charset="-78"/>
                  </a:rPr>
                  <a:t>M≤8</a:t>
                </a:r>
                <a:r>
                  <a:rPr lang="fa-IR" sz="2000" dirty="0">
                    <a:effectLst/>
                    <a:latin typeface="Calibri" panose="020F0502020204030204" pitchFamily="34" charset="0"/>
                    <a:ea typeface="Calibri" panose="020F0502020204030204" pitchFamily="34" charset="0"/>
                    <a:cs typeface="B Nazanin" panose="00000400000000000000" pitchFamily="2" charset="-78"/>
                  </a:rPr>
                  <a:t> هر دو روش به مقدار بهینه Ψ همگرا می‌شوند، در حالیکه برای </a:t>
                </a:r>
                <a:r>
                  <a:rPr lang="en-US" sz="2000" dirty="0">
                    <a:effectLst/>
                    <a:latin typeface="Times New Roman" panose="02020603050405020304" pitchFamily="18" charset="0"/>
                    <a:ea typeface="Calibri" panose="020F0502020204030204" pitchFamily="34" charset="0"/>
                    <a:cs typeface="B Nazanin" panose="00000400000000000000" pitchFamily="2" charset="-78"/>
                  </a:rPr>
                  <a:t>M≥16</a:t>
                </a:r>
                <a:r>
                  <a:rPr lang="fa-IR" sz="2000" dirty="0">
                    <a:effectLst/>
                    <a:latin typeface="Calibri" panose="020F0502020204030204" pitchFamily="34" charset="0"/>
                    <a:ea typeface="Calibri" panose="020F0502020204030204" pitchFamily="34" charset="0"/>
                    <a:cs typeface="B Nazanin" panose="00000400000000000000" pitchFamily="2" charset="-78"/>
                  </a:rPr>
                  <a:t> این روش با سرعتی بیشتری به یک مقدار زیر‌بهینه Ψ همگرا می‌شود.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434000" y="551141"/>
                <a:ext cx="8922942" cy="3490699"/>
              </a:xfrm>
              <a:prstGeom prst="rect">
                <a:avLst/>
              </a:prstGeom>
              <a:blipFill>
                <a:blip r:embed="rId2"/>
                <a:stretch>
                  <a:fillRect l="-1366" b="-2443"/>
                </a:stretch>
              </a:blipFill>
            </p:spPr>
            <p:txBody>
              <a:bodyPr/>
              <a:lstStyle/>
              <a:p>
                <a:r>
                  <a:rPr lang="en-US">
                    <a:noFill/>
                  </a:rPr>
                  <a:t> </a:t>
                </a:r>
              </a:p>
            </p:txBody>
          </p:sp>
        </mc:Fallback>
      </mc:AlternateContent>
    </p:spTree>
    <p:extLst>
      <p:ext uri="{BB962C8B-B14F-4D97-AF65-F5344CB8AC3E}">
        <p14:creationId xmlns:p14="http://schemas.microsoft.com/office/powerpoint/2010/main" val="166214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954059" y="5331854"/>
                <a:ext cx="6945241" cy="707886"/>
              </a:xfrm>
              <a:prstGeom prst="rect">
                <a:avLst/>
              </a:prstGeom>
              <a:noFill/>
            </p:spPr>
            <p:txBody>
              <a:bodyPr wrap="square" rtlCol="0">
                <a:spAutoFit/>
              </a:bodyPr>
              <a:lstStyle/>
              <a:p>
                <a:pPr algn="r" rtl="1"/>
                <a:r>
                  <a:rPr lang="fa-IR" sz="2000" dirty="0">
                    <a:cs typeface="B Nazanin" panose="00000400000000000000" pitchFamily="2" charset="-78"/>
                  </a:rPr>
                  <a:t>شکل (1.3). نمودار تابع هزینه(</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𝐾</m:t>
                        </m:r>
                      </m:sup>
                    </m:sSup>
                  </m:oMath>
                </a14:m>
                <a:r>
                  <a:rPr lang="ar-SA" sz="2000" dirty="0">
                    <a:cs typeface="B Nazanin" panose="00000400000000000000" pitchFamily="2" charset="-78"/>
                  </a:rPr>
                  <a:t>)Ψ</a:t>
                </a:r>
                <a:r>
                  <a:rPr lang="fa-IR" sz="2000" dirty="0">
                    <a:cs typeface="B Nazanin" panose="00000400000000000000" pitchFamily="2" charset="-78"/>
                  </a:rPr>
                  <a:t> روش </a:t>
                </a:r>
                <a:r>
                  <a:rPr lang="en-US" sz="2000" dirty="0">
                    <a:cs typeface="B Nazanin" panose="00000400000000000000" pitchFamily="2" charset="-78"/>
                  </a:rPr>
                  <a:t>OS-SIRT</a:t>
                </a:r>
                <a:r>
                  <a:rPr lang="fa-IR" sz="2000" dirty="0">
                    <a:cs typeface="B Nazanin" panose="00000400000000000000" pitchFamily="2" charset="-78"/>
                  </a:rPr>
                  <a:t> برای </a:t>
                </a:r>
                <a:r>
                  <a:rPr lang="en-US" sz="2000" dirty="0">
                    <a:cs typeface="B Nazanin" panose="00000400000000000000" pitchFamily="2" charset="-78"/>
                  </a:rPr>
                  <a:t>DS1</a:t>
                </a:r>
                <a:r>
                  <a:rPr lang="fa-IR" sz="2000" dirty="0">
                    <a:cs typeface="B Nazanin" panose="00000400000000000000" pitchFamily="2" charset="-78"/>
                  </a:rPr>
                  <a:t> با استفاده از منظم‌ساز کمترین‌نرم</a:t>
                </a:r>
                <a:endParaRPr lang="en-US" sz="2000" dirty="0">
                  <a:cs typeface="B Nazanin" panose="00000400000000000000" pitchFamily="2" charset="-78"/>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54059" y="5331854"/>
                <a:ext cx="6945241" cy="707886"/>
              </a:xfrm>
              <a:prstGeom prst="rect">
                <a:avLst/>
              </a:prstGeom>
              <a:blipFill>
                <a:blip r:embed="rId2"/>
                <a:stretch>
                  <a:fillRect t="-10345" r="-878" b="-1637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020910" y="194229"/>
            <a:ext cx="8110564" cy="4950060"/>
          </a:xfrm>
          <a:prstGeom prst="rect">
            <a:avLst/>
          </a:prstGeom>
        </p:spPr>
      </p:pic>
    </p:spTree>
    <p:extLst>
      <p:ext uri="{BB962C8B-B14F-4D97-AF65-F5344CB8AC3E}">
        <p14:creationId xmlns:p14="http://schemas.microsoft.com/office/powerpoint/2010/main" val="73793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00459" y="4956934"/>
                <a:ext cx="7211498" cy="707886"/>
              </a:xfrm>
              <a:prstGeom prst="rect">
                <a:avLst/>
              </a:prstGeom>
              <a:noFill/>
            </p:spPr>
            <p:txBody>
              <a:bodyPr wrap="square" rtlCol="0">
                <a:spAutoFit/>
              </a:bodyPr>
              <a:lstStyle/>
              <a:p>
                <a:pPr algn="r" rtl="1"/>
                <a:r>
                  <a:rPr lang="fa-IR" sz="2000" dirty="0">
                    <a:cs typeface="B Nazanin" panose="00000400000000000000" pitchFamily="2" charset="-78"/>
                  </a:rPr>
                  <a:t>شکل (1.4). نمودار تابع هزینه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r>
                          <a:rPr lang="en-US" sz="2000" i="1">
                            <a:latin typeface="Cambria Math" panose="02040503050406030204" pitchFamily="18" charset="0"/>
                          </a:rPr>
                          <m:t>𝐾</m:t>
                        </m:r>
                      </m:sup>
                    </m:sSup>
                  </m:oMath>
                </a14:m>
                <a:r>
                  <a:rPr lang="ar-SA" sz="2000" dirty="0">
                    <a:cs typeface="B Nazanin" panose="00000400000000000000" pitchFamily="2" charset="-78"/>
                  </a:rPr>
                  <a:t>)Ψ</a:t>
                </a:r>
                <a:r>
                  <a:rPr lang="fa-IR" sz="2000" dirty="0">
                    <a:cs typeface="B Nazanin" panose="00000400000000000000" pitchFamily="2" charset="-78"/>
                  </a:rPr>
                  <a:t> روش </a:t>
                </a:r>
                <a:r>
                  <a:rPr lang="en-US" sz="2000" dirty="0">
                    <a:cs typeface="B Nazanin" panose="00000400000000000000" pitchFamily="2" charset="-78"/>
                  </a:rPr>
                  <a:t>OS-SQS</a:t>
                </a:r>
                <a:r>
                  <a:rPr lang="fa-IR" sz="2000" dirty="0">
                    <a:cs typeface="B Nazanin" panose="00000400000000000000" pitchFamily="2" charset="-78"/>
                  </a:rPr>
                  <a:t> برای </a:t>
                </a:r>
                <a:r>
                  <a:rPr lang="en-US" sz="2000" dirty="0">
                    <a:cs typeface="B Nazanin" panose="00000400000000000000" pitchFamily="2" charset="-78"/>
                  </a:rPr>
                  <a:t>DS1</a:t>
                </a:r>
                <a:r>
                  <a:rPr lang="fa-IR" sz="2000" dirty="0">
                    <a:cs typeface="B Nazanin" panose="00000400000000000000" pitchFamily="2" charset="-78"/>
                  </a:rPr>
                  <a:t> با استفاده از منظم‌ساز تفاضلات‌متناهی</a:t>
                </a:r>
                <a:endParaRPr lang="en-US" sz="2000" dirty="0">
                  <a:cs typeface="B Nazanin" panose="00000400000000000000" pitchFamily="2" charset="-78"/>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00459" y="4956934"/>
                <a:ext cx="7211498" cy="707886"/>
              </a:xfrm>
              <a:prstGeom prst="rect">
                <a:avLst/>
              </a:prstGeom>
              <a:blipFill>
                <a:blip r:embed="rId2"/>
                <a:stretch>
                  <a:fillRect l="-676" t="-9483" r="-845" b="-16379"/>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34095" y="167425"/>
            <a:ext cx="9269972" cy="4676775"/>
          </a:xfrm>
          <a:prstGeom prst="rect">
            <a:avLst/>
          </a:prstGeom>
        </p:spPr>
      </p:pic>
    </p:spTree>
    <p:extLst>
      <p:ext uri="{BB962C8B-B14F-4D97-AF65-F5344CB8AC3E}">
        <p14:creationId xmlns:p14="http://schemas.microsoft.com/office/powerpoint/2010/main" val="510220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372141"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48584" y="1919636"/>
            <a:ext cx="11621386" cy="4191518"/>
          </a:xfrm>
        </p:spPr>
        <p:txBody>
          <a:bodyPr>
            <a:normAutofit/>
          </a:bodyPr>
          <a:lstStyle/>
          <a:p>
            <a:pPr marL="0" indent="0" algn="just" rtl="1">
              <a:buNone/>
            </a:pPr>
            <a:r>
              <a:rPr lang="fa-IR" sz="2000" dirty="0">
                <a:cs typeface="B Nazanin" panose="00000400000000000000" pitchFamily="2" charset="-78"/>
              </a:rPr>
              <a:t>     در این پایان نامه به منظور کاهش خطای مصنوعی ایجاد شده در تصویر، دستگاه معادلات خطی </a:t>
            </a:r>
            <a:r>
              <a:rPr lang="en-US" sz="2000" dirty="0">
                <a:cs typeface="B Nazanin" panose="00000400000000000000" pitchFamily="2" charset="-78"/>
              </a:rPr>
              <a:t>Ax=b</a:t>
            </a:r>
            <a:r>
              <a:rPr lang="fa-IR" sz="2000" dirty="0">
                <a:cs typeface="B Nazanin" panose="00000400000000000000" pitchFamily="2" charset="-78"/>
              </a:rPr>
              <a:t> را به مساله کمترین مربعات وزن‌دار </a:t>
            </a:r>
            <a:r>
              <a:rPr lang="en-US" sz="2000" dirty="0">
                <a:cs typeface="B Nazanin" panose="00000400000000000000" pitchFamily="2" charset="-78"/>
              </a:rPr>
              <a:t>RWLS</a:t>
            </a:r>
            <a:r>
              <a:rPr lang="fa-IR" sz="2000" dirty="0">
                <a:cs typeface="B Nazanin" panose="00000400000000000000" pitchFamily="2" charset="-78"/>
              </a:rPr>
              <a:t> تبدیل کردیم. دو رهیافت کلاسیک برای بازسازی تصویر </a:t>
            </a:r>
            <a:r>
              <a:rPr lang="en-US" sz="2000" dirty="0">
                <a:cs typeface="B Nazanin" panose="00000400000000000000" pitchFamily="2" charset="-78"/>
              </a:rPr>
              <a:t>CT</a:t>
            </a:r>
            <a:r>
              <a:rPr lang="fa-IR" sz="2000" dirty="0">
                <a:cs typeface="B Nazanin" panose="00000400000000000000" pitchFamily="2" charset="-78"/>
              </a:rPr>
              <a:t> بیان کردیم. </a:t>
            </a:r>
          </a:p>
          <a:p>
            <a:pPr marL="0" indent="0" algn="just" rtl="1">
              <a:buNone/>
            </a:pPr>
            <a:r>
              <a:rPr lang="fa-IR" sz="2000" dirty="0">
                <a:cs typeface="B Nazanin" panose="00000400000000000000" pitchFamily="2" charset="-78"/>
              </a:rPr>
              <a:t>روش‌های تحلیلی</a:t>
            </a:r>
            <a:r>
              <a:rPr lang="en-US" sz="2000" dirty="0">
                <a:cs typeface="B Nazanin" panose="00000400000000000000" pitchFamily="2" charset="-78"/>
              </a:rPr>
              <a:t> </a:t>
            </a:r>
            <a:r>
              <a:rPr lang="fa-IR" sz="2000" dirty="0">
                <a:cs typeface="B Nazanin" panose="00000400000000000000" pitchFamily="2" charset="-78"/>
              </a:rPr>
              <a:t>که بر پایه فرمول‌بندی مدل هستند و روش‌های جبری که بر پایه گسسته‌سازی مدل هستند. روش‌های تحلیلی تاثیرات نویز را نادیده می‌گیرند برای کاهش تاثیرات نویز از روش‌های آماری که بر اساس محاسبه آماری خطای پواسون داده‌ها ساخته می‌شوند مورد استفاده قرارمی‌گیرند. از دو روش، روش‌های جایگزین تفکیک‌پذیر درجه دوم </a:t>
            </a:r>
            <a:r>
              <a:rPr lang="en-US" sz="2000" dirty="0">
                <a:cs typeface="B Nazanin" panose="00000400000000000000" pitchFamily="2" charset="-78"/>
              </a:rPr>
              <a:t>(SQS)</a:t>
            </a:r>
            <a:r>
              <a:rPr lang="fa-IR" sz="2000" dirty="0">
                <a:cs typeface="B Nazanin" panose="00000400000000000000" pitchFamily="2" charset="-78"/>
              </a:rPr>
              <a:t> که یک روش آماری می‌باشد و روش‌های بازسازی همزمان</a:t>
            </a:r>
            <a:r>
              <a:rPr lang="en-US" sz="2000" dirty="0">
                <a:cs typeface="B Nazanin" panose="00000400000000000000" pitchFamily="2" charset="-78"/>
              </a:rPr>
              <a:t>(SIRT)</a:t>
            </a:r>
            <a:r>
              <a:rPr lang="fa-IR" sz="2000" dirty="0">
                <a:cs typeface="B Nazanin" panose="00000400000000000000" pitchFamily="2" charset="-78"/>
              </a:rPr>
              <a:t> که روش‌های جبری هستند، بر اساس گرادیان ساخته می‌شوند برای حل مساله </a:t>
            </a:r>
            <a:r>
              <a:rPr lang="en-US" sz="2000" dirty="0">
                <a:cs typeface="B Nazanin" panose="00000400000000000000" pitchFamily="2" charset="-78"/>
              </a:rPr>
              <a:t>RWLS </a:t>
            </a:r>
            <a:r>
              <a:rPr lang="fa-IR" sz="2000" dirty="0">
                <a:cs typeface="B Nazanin" panose="00000400000000000000" pitchFamily="2" charset="-78"/>
              </a:rPr>
              <a:t> استفاده کردیم. روش‌های جبری روش‌های بسیار پر هزینه از نظر محاسباتی، می‌باشد بنابرین روش‌های تکراری بلوکی </a:t>
            </a:r>
            <a:r>
              <a:rPr lang="en-US" sz="2000" dirty="0">
                <a:cs typeface="B Nazanin" panose="00000400000000000000" pitchFamily="2" charset="-78"/>
              </a:rPr>
              <a:t>(OS)</a:t>
            </a:r>
            <a:r>
              <a:rPr lang="fa-IR" sz="2000" dirty="0">
                <a:cs typeface="B Nazanin" panose="00000400000000000000" pitchFamily="2" charset="-78"/>
              </a:rPr>
              <a:t> می‌تواند هزینه محاسباتی را کاهش دهد، برای هر در دو روش پیاده سازی کردیم.</a:t>
            </a: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629587" y="653850"/>
            <a:ext cx="9782171" cy="1159960"/>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78498" y="1027597"/>
            <a:ext cx="11621386" cy="5110916"/>
          </a:xfrm>
        </p:spPr>
        <p:txBody>
          <a:bodyPr>
            <a:normAutofit/>
          </a:bodyPr>
          <a:lstStyle/>
          <a:p>
            <a:pPr rtl="1"/>
            <a:r>
              <a:rPr lang="fa-IR" dirty="0">
                <a:effectLst/>
                <a:cs typeface="B Nazanin" panose="00000400000000000000" pitchFamily="2" charset="-78"/>
              </a:rPr>
              <a:t> </a:t>
            </a:r>
            <a:endParaRPr lang="en-US" dirty="0">
              <a:effectLst/>
              <a:cs typeface="B Nazanin" panose="00000400000000000000" pitchFamily="2" charset="-78"/>
            </a:endParaRPr>
          </a:p>
          <a:p>
            <a:r>
              <a:rPr lang="en-US" dirty="0">
                <a:effectLst/>
                <a:cs typeface="B Nazanin" panose="00000400000000000000" pitchFamily="2" charset="-78"/>
              </a:rPr>
              <a:t>1)  </a:t>
            </a:r>
            <a:r>
              <a:rPr lang="en-US" dirty="0" err="1">
                <a:effectLst/>
                <a:cs typeface="B Nazanin" panose="00000400000000000000" pitchFamily="2" charset="-78"/>
              </a:rPr>
              <a:t>Gregor</a:t>
            </a:r>
            <a:r>
              <a:rPr lang="en-US" dirty="0">
                <a:effectLst/>
                <a:cs typeface="B Nazanin" panose="00000400000000000000" pitchFamily="2" charset="-78"/>
              </a:rPr>
              <a:t>, Jens, and Jeffrey A. </a:t>
            </a:r>
            <a:r>
              <a:rPr lang="en-US" dirty="0" err="1">
                <a:effectLst/>
                <a:cs typeface="B Nazanin" panose="00000400000000000000" pitchFamily="2" charset="-78"/>
              </a:rPr>
              <a:t>Fessler</a:t>
            </a:r>
            <a:r>
              <a:rPr lang="en-US" dirty="0">
                <a:effectLst/>
                <a:cs typeface="B Nazanin" panose="00000400000000000000" pitchFamily="2" charset="-78"/>
              </a:rPr>
              <a:t>. "Comparison of SIRT and SQS for regularized weighted least squares image reconstruction." IEEE transactions on computational imaging 1, no. 1 (2015): 44-5 </a:t>
            </a:r>
          </a:p>
          <a:p>
            <a:pPr lvl="0"/>
            <a:r>
              <a:rPr lang="en-US" dirty="0">
                <a:cs typeface="B Nazanin" panose="00000400000000000000" pitchFamily="2" charset="-78"/>
              </a:rPr>
              <a:t>2) </a:t>
            </a:r>
            <a:r>
              <a:rPr lang="en-US" dirty="0" err="1">
                <a:cs typeface="B Nazanin" panose="00000400000000000000" pitchFamily="2" charset="-78"/>
              </a:rPr>
              <a:t>Gregor</a:t>
            </a:r>
            <a:r>
              <a:rPr lang="en-US" dirty="0">
                <a:cs typeface="B Nazanin" panose="00000400000000000000" pitchFamily="2" charset="-78"/>
              </a:rPr>
              <a:t>, Jens. "Algorithmic improvements to SIRT with application to X-ray CT of luggage." In </a:t>
            </a:r>
            <a:r>
              <a:rPr lang="en-US" i="1" dirty="0">
                <a:cs typeface="B Nazanin" panose="00000400000000000000" pitchFamily="2" charset="-78"/>
              </a:rPr>
              <a:t>Proc. 3rd Int. Meeting Image Form. X-ray CT</a:t>
            </a:r>
            <a:r>
              <a:rPr lang="en-US" dirty="0">
                <a:cs typeface="B Nazanin" panose="00000400000000000000" pitchFamily="2" charset="-78"/>
              </a:rPr>
              <a:t>,</a:t>
            </a:r>
            <a:r>
              <a:rPr lang="fa-IR" dirty="0">
                <a:cs typeface="B Nazanin" panose="00000400000000000000" pitchFamily="2" charset="-78"/>
              </a:rPr>
              <a:t>)</a:t>
            </a:r>
            <a:r>
              <a:rPr lang="en-US" dirty="0">
                <a:cs typeface="B Nazanin" panose="00000400000000000000" pitchFamily="2" charset="-78"/>
              </a:rPr>
              <a:t>2014</a:t>
            </a:r>
            <a:r>
              <a:rPr lang="fa-IR" dirty="0">
                <a:cs typeface="B Nazanin" panose="00000400000000000000" pitchFamily="2" charset="-78"/>
              </a:rPr>
              <a:t>(</a:t>
            </a:r>
            <a:r>
              <a:rPr lang="en-US" dirty="0">
                <a:cs typeface="B Nazanin" panose="00000400000000000000" pitchFamily="2" charset="-78"/>
              </a:rPr>
              <a:t> pp:121-124.</a:t>
            </a:r>
          </a:p>
          <a:p>
            <a:r>
              <a:rPr lang="en-US" dirty="0">
                <a:cs typeface="B Nazanin" panose="00000400000000000000" pitchFamily="2" charset="-78"/>
              </a:rPr>
              <a:t> </a:t>
            </a:r>
          </a:p>
          <a:p>
            <a:pPr lvl="0"/>
            <a:r>
              <a:rPr lang="en-US" dirty="0">
                <a:cs typeface="B Nazanin" panose="00000400000000000000" pitchFamily="2" charset="-78"/>
              </a:rPr>
              <a:t>3</a:t>
            </a:r>
            <a:r>
              <a:rPr lang="fa-IR" dirty="0">
                <a:cs typeface="B Nazanin" panose="00000400000000000000" pitchFamily="2" charset="-78"/>
              </a:rPr>
              <a:t>  (</a:t>
            </a:r>
            <a:r>
              <a:rPr lang="en-US" dirty="0" err="1">
                <a:cs typeface="B Nazanin" panose="00000400000000000000" pitchFamily="2" charset="-78"/>
              </a:rPr>
              <a:t>Gregor</a:t>
            </a:r>
            <a:r>
              <a:rPr lang="en-US" dirty="0">
                <a:cs typeface="B Nazanin" panose="00000400000000000000" pitchFamily="2" charset="-78"/>
              </a:rPr>
              <a:t>, Jens. "Algorithmic improvements to SIRT with application to X-ray CT of luggage." In </a:t>
            </a:r>
            <a:r>
              <a:rPr lang="en-US" i="1" dirty="0">
                <a:cs typeface="B Nazanin" panose="00000400000000000000" pitchFamily="2" charset="-78"/>
              </a:rPr>
              <a:t>Proc. 3rd Int. Meeting Image Form. X-ray CT</a:t>
            </a:r>
            <a:r>
              <a:rPr lang="en-US" dirty="0">
                <a:cs typeface="B Nazanin" panose="00000400000000000000" pitchFamily="2" charset="-78"/>
              </a:rPr>
              <a:t>, pp (2013): 121-124)</a:t>
            </a:r>
            <a:r>
              <a:rPr lang="fa-IR" dirty="0">
                <a:cs typeface="B Nazanin" panose="00000400000000000000" pitchFamily="2" charset="-78"/>
              </a:rPr>
              <a:t> (</a:t>
            </a:r>
            <a:endParaRPr lang="en-US" dirty="0">
              <a:cs typeface="B Nazanin" panose="00000400000000000000" pitchFamily="2" charset="-78"/>
            </a:endParaRPr>
          </a:p>
          <a:p>
            <a:pPr lvl="0"/>
            <a:r>
              <a:rPr lang="en-US" dirty="0">
                <a:cs typeface="B Nazanin" panose="00000400000000000000" pitchFamily="2" charset="-78"/>
              </a:rPr>
              <a:t>4)  </a:t>
            </a:r>
            <a:r>
              <a:rPr lang="en-US" dirty="0" err="1">
                <a:cs typeface="B Nazanin" panose="00000400000000000000" pitchFamily="2" charset="-78"/>
              </a:rPr>
              <a:t>Elbakri</a:t>
            </a:r>
            <a:r>
              <a:rPr lang="en-US" dirty="0">
                <a:cs typeface="B Nazanin" panose="00000400000000000000" pitchFamily="2" charset="-78"/>
              </a:rPr>
              <a:t>, </a:t>
            </a:r>
            <a:r>
              <a:rPr lang="en-US" dirty="0" err="1">
                <a:cs typeface="B Nazanin" panose="00000400000000000000" pitchFamily="2" charset="-78"/>
              </a:rPr>
              <a:t>Idris</a:t>
            </a:r>
            <a:r>
              <a:rPr lang="en-US" dirty="0">
                <a:cs typeface="B Nazanin" panose="00000400000000000000" pitchFamily="2" charset="-78"/>
              </a:rPr>
              <a:t> A., and Jeffrey A. </a:t>
            </a:r>
            <a:r>
              <a:rPr lang="en-US" dirty="0" err="1">
                <a:cs typeface="B Nazanin" panose="00000400000000000000" pitchFamily="2" charset="-78"/>
              </a:rPr>
              <a:t>Fessler</a:t>
            </a:r>
            <a:r>
              <a:rPr lang="en-US" dirty="0">
                <a:cs typeface="B Nazanin" panose="00000400000000000000" pitchFamily="2" charset="-78"/>
              </a:rPr>
              <a:t>. "Segmentation-free statistical image reconstruction for </a:t>
            </a:r>
            <a:r>
              <a:rPr lang="en-US" dirty="0" err="1">
                <a:cs typeface="B Nazanin" panose="00000400000000000000" pitchFamily="2" charset="-78"/>
              </a:rPr>
              <a:t>polyenergetic</a:t>
            </a:r>
            <a:r>
              <a:rPr lang="en-US" dirty="0">
                <a:cs typeface="B Nazanin" panose="00000400000000000000" pitchFamily="2" charset="-78"/>
              </a:rPr>
              <a:t> X-ray computed tomography." In </a:t>
            </a:r>
            <a:r>
              <a:rPr lang="en-US" i="1" dirty="0">
                <a:cs typeface="B Nazanin" panose="00000400000000000000" pitchFamily="2" charset="-78"/>
              </a:rPr>
              <a:t>Proceedings IEEE International Symposium on Biomedical Imaging</a:t>
            </a:r>
            <a:r>
              <a:rPr lang="en-US" dirty="0">
                <a:cs typeface="B Nazanin" panose="00000400000000000000" pitchFamily="2" charset="-78"/>
              </a:rPr>
              <a:t>, pp. 828-831. IEEE, 2002.</a:t>
            </a:r>
          </a:p>
          <a:p>
            <a:r>
              <a:rPr lang="en-US" dirty="0">
                <a:cs typeface="B Nazanin" panose="00000400000000000000" pitchFamily="2" charset="-78"/>
              </a:rPr>
              <a:t>5)   Kim, </a:t>
            </a:r>
            <a:r>
              <a:rPr lang="en-US" dirty="0" err="1">
                <a:cs typeface="B Nazanin" panose="00000400000000000000" pitchFamily="2" charset="-78"/>
              </a:rPr>
              <a:t>Donghwan</a:t>
            </a:r>
            <a:r>
              <a:rPr lang="en-US" dirty="0">
                <a:cs typeface="B Nazanin" panose="00000400000000000000" pitchFamily="2" charset="-78"/>
              </a:rPr>
              <a:t>, et al. "Accelerating ordered subsets image reconstruction for X-ray CT using spatially </a:t>
            </a:r>
            <a:r>
              <a:rPr lang="en-US" dirty="0" err="1">
                <a:cs typeface="B Nazanin" panose="00000400000000000000" pitchFamily="2" charset="-78"/>
              </a:rPr>
              <a:t>nonuniform</a:t>
            </a:r>
            <a:r>
              <a:rPr lang="en-US" dirty="0">
                <a:cs typeface="B Nazanin" panose="00000400000000000000" pitchFamily="2" charset="-78"/>
              </a:rPr>
              <a:t> optimization transfer." </a:t>
            </a:r>
            <a:r>
              <a:rPr lang="en-US" i="1" dirty="0">
                <a:cs typeface="B Nazanin" panose="00000400000000000000" pitchFamily="2" charset="-78"/>
              </a:rPr>
              <a:t>IEEE transactions on medical imaging</a:t>
            </a:r>
            <a:r>
              <a:rPr lang="en-US" dirty="0">
                <a:cs typeface="B Nazanin" panose="00000400000000000000" pitchFamily="2" charset="-78"/>
              </a:rPr>
              <a:t> 32.11 (2013): 1965-1978.</a:t>
            </a:r>
          </a:p>
          <a:p>
            <a:pPr lvl="0"/>
            <a:endParaRPr lang="en-US" dirty="0"/>
          </a:p>
          <a:p>
            <a:pPr marL="0" indent="0">
              <a:buNone/>
            </a:pPr>
            <a:endParaRPr lang="en-US" sz="2000"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
        <p:nvSpPr>
          <p:cNvPr id="6" name="Rectangle 5"/>
          <p:cNvSpPr/>
          <p:nvPr/>
        </p:nvSpPr>
        <p:spPr>
          <a:xfrm>
            <a:off x="78498" y="3213723"/>
            <a:ext cx="10649242" cy="369332"/>
          </a:xfrm>
          <a:prstGeom prst="rect">
            <a:avLst/>
          </a:prstGeom>
        </p:spPr>
        <p:txBody>
          <a:bodyPr wrap="square">
            <a:spAutoFit/>
          </a:bodyPr>
          <a:lstStyle/>
          <a:p>
            <a:pPr lvl="0"/>
            <a:endPar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740170" y="808642"/>
            <a:ext cx="9987570" cy="1020318"/>
          </a:xfrm>
        </p:spPr>
        <p:txBody>
          <a:bodyPr>
            <a:normAutofit/>
          </a:bodyPr>
          <a:lstStyle/>
          <a:p>
            <a:pPr algn="r" rtl="1"/>
            <a:r>
              <a:rPr lang="fa-IR" dirty="0">
                <a:solidFill>
                  <a:srgbClr val="FFFF00"/>
                </a:solidFill>
                <a:cs typeface="B Zar" panose="00000400000000000000" pitchFamily="2" charset="-78"/>
              </a:rPr>
              <a:t>چکیده</a:t>
            </a:r>
            <a:endParaRPr lang="en-US" dirty="0">
              <a:solidFill>
                <a:srgbClr val="FFFF00"/>
              </a:solidFill>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372140" y="1919636"/>
            <a:ext cx="9072485" cy="4097385"/>
          </a:xfrm>
        </p:spPr>
        <p:txBody>
          <a:bodyPr>
            <a:normAutofit/>
          </a:bodyPr>
          <a:lstStyle/>
          <a:p>
            <a:pPr marL="0" indent="0" algn="just" rtl="1">
              <a:buNone/>
            </a:pPr>
            <a:r>
              <a:rPr lang="fa-IR" sz="2000" dirty="0">
                <a:cs typeface="B Nazanin" panose="00000400000000000000" pitchFamily="2" charset="-78"/>
              </a:rPr>
              <a:t>    بازسازی تصویر توموگرافی به عنوان یک مسله کمترین ‌مربعات وزن‌دار</a:t>
            </a:r>
            <a:r>
              <a:rPr lang="en-US" sz="2000" dirty="0">
                <a:cs typeface="B Nazanin" panose="00000400000000000000" pitchFamily="2" charset="-78"/>
              </a:rPr>
              <a:t>(RWLS) </a:t>
            </a:r>
            <a:r>
              <a:rPr lang="fa-IR" sz="2000" dirty="0">
                <a:cs typeface="B Nazanin" panose="00000400000000000000" pitchFamily="2" charset="-78"/>
              </a:rPr>
              <a:t> بهینه‌سازی شده، توسط الگوریتم‌های تکراری که اساسا جبری یا آماری هستند فرمول بندی می‌شود. در این پایان نامه نسخه‌ی اصلاح شده‌ی روش بازسازی تکراری همزمان </a:t>
            </a:r>
            <a:r>
              <a:rPr lang="en-US" sz="2000" dirty="0">
                <a:cs typeface="B Nazanin" panose="00000400000000000000" pitchFamily="2" charset="-78"/>
              </a:rPr>
              <a:t>(SIRT)</a:t>
            </a:r>
            <a:r>
              <a:rPr lang="fa-IR" sz="2000" dirty="0">
                <a:cs typeface="B Nazanin" panose="00000400000000000000" pitchFamily="2" charset="-78"/>
              </a:rPr>
              <a:t> را با یک نسخه‌ی جایگزین تفکیک‌پزیردرجه دوم </a:t>
            </a:r>
            <a:r>
              <a:rPr lang="en-US" sz="2000" dirty="0">
                <a:cs typeface="B Nazanin" panose="00000400000000000000" pitchFamily="2" charset="-78"/>
              </a:rPr>
              <a:t>(SQS)</a:t>
            </a:r>
            <a:r>
              <a:rPr lang="fa-IR" sz="2000" dirty="0">
                <a:cs typeface="B Nazanin" panose="00000400000000000000" pitchFamily="2" charset="-78"/>
              </a:rPr>
              <a:t> مقایسه می‌کنیم. همچنین نشان می‌‌دهیم که هر دو الگوریتم تابع هدف را با استفاده از اشکال مشابه گرادیان کاهشی به حدافل می‌رساند. پارامتر تخفیف شبه‌بهینه را برای هر دو الگوریتم بر اساس کران‌های مقادیر ویژه ارایه می‌دهیم که شامل یک فرآیند تجریی برای استفاده با روش‌های تکراری بلوکی</a:t>
            </a:r>
            <a:r>
              <a:rPr lang="en-US" sz="2000" dirty="0">
                <a:cs typeface="B Nazanin" panose="00000400000000000000" pitchFamily="2" charset="-78"/>
              </a:rPr>
              <a:t>(OS)</a:t>
            </a:r>
            <a:r>
              <a:rPr lang="fa-IR" sz="2000" dirty="0">
                <a:cs typeface="B Nazanin" panose="00000400000000000000" pitchFamily="2" charset="-78"/>
              </a:rPr>
              <a:t> می‌باشد.در پایان اثبات‌های تجربی را برای همگرای  روش های </a:t>
            </a:r>
            <a:r>
              <a:rPr lang="en-US" sz="2000" dirty="0">
                <a:cs typeface="B Nazanin" panose="00000400000000000000" pitchFamily="2" charset="-78"/>
              </a:rPr>
              <a:t>SIRT</a:t>
            </a:r>
            <a:r>
              <a:rPr lang="fa-IR" sz="2000" dirty="0">
                <a:cs typeface="B Nazanin" panose="00000400000000000000" pitchFamily="2" charset="-78"/>
              </a:rPr>
              <a:t> و </a:t>
            </a:r>
            <a:r>
              <a:rPr lang="en-US" sz="2000" dirty="0">
                <a:cs typeface="B Nazanin" panose="00000400000000000000" pitchFamily="2" charset="-78"/>
              </a:rPr>
              <a:t>SQS</a:t>
            </a:r>
            <a:r>
              <a:rPr lang="fa-IR" sz="2000" dirty="0">
                <a:cs typeface="B Nazanin" panose="00000400000000000000" pitchFamily="2" charset="-78"/>
              </a:rPr>
              <a:t> ارایه می‌هیم.</a:t>
            </a:r>
            <a:endParaRPr lang="en-US" sz="2000" dirty="0">
              <a:cs typeface="B Nazanin" panose="00000400000000000000" pitchFamily="2" charset="-78"/>
            </a:endParaRPr>
          </a:p>
        </p:txBody>
      </p:sp>
      <p:sp>
        <p:nvSpPr>
          <p:cNvPr id="4" name="TextBox 3">
            <a:extLst>
              <a:ext uri="{FF2B5EF4-FFF2-40B4-BE49-F238E27FC236}">
                <a16:creationId xmlns:a16="http://schemas.microsoft.com/office/drawing/2014/main" id="{E87A4854-0A80-4A8B-A01B-5138B997FC58}"/>
              </a:ext>
            </a:extLst>
          </p:cNvPr>
          <p:cNvSpPr txBox="1"/>
          <p:nvPr/>
        </p:nvSpPr>
        <p:spPr>
          <a:xfrm>
            <a:off x="318977" y="6198373"/>
            <a:ext cx="11674549" cy="400110"/>
          </a:xfrm>
          <a:prstGeom prst="rect">
            <a:avLst/>
          </a:prstGeom>
          <a:noFill/>
        </p:spPr>
        <p:txBody>
          <a:bodyPr wrap="square" rtlCol="0">
            <a:spAutoFit/>
          </a:bodyPr>
          <a:lstStyle/>
          <a:p>
            <a:pPr algn="just" rtl="1"/>
            <a:r>
              <a:rPr lang="fa-IR" sz="2000" dirty="0">
                <a:cs typeface="B Nazanin" panose="00000400000000000000" pitchFamily="2" charset="-78"/>
              </a:rPr>
              <a:t>کلمات کلیدی: روش بازسازی تکراری همزمان</a:t>
            </a:r>
            <a:r>
              <a:rPr lang="en-US" sz="2000" dirty="0">
                <a:cs typeface="B Nazanin" panose="00000400000000000000" pitchFamily="2" charset="-78"/>
              </a:rPr>
              <a:t>(SIRT)</a:t>
            </a:r>
            <a:r>
              <a:rPr lang="fa-IR" sz="2000" dirty="0">
                <a:cs typeface="B Nazanin" panose="00000400000000000000" pitchFamily="2" charset="-78"/>
              </a:rPr>
              <a:t>، جایگزین تفکیک‌پزیر درجه دوم</a:t>
            </a:r>
            <a:r>
              <a:rPr lang="en-US" sz="2000" dirty="0">
                <a:cs typeface="B Nazanin" panose="00000400000000000000" pitchFamily="2" charset="-78"/>
              </a:rPr>
              <a:t>(SQS)</a:t>
            </a:r>
            <a:r>
              <a:rPr lang="fa-IR" sz="2000" dirty="0">
                <a:cs typeface="B Nazanin" panose="00000400000000000000" pitchFamily="2" charset="-78"/>
              </a:rPr>
              <a:t>، روش‌های تکراری بلوکی</a:t>
            </a:r>
            <a:r>
              <a:rPr lang="en-US" sz="2000" dirty="0">
                <a:cs typeface="B Nazanin" panose="00000400000000000000" pitchFamily="2" charset="-78"/>
              </a:rPr>
              <a:t>(OS)</a:t>
            </a:r>
            <a:r>
              <a:rPr lang="fa-IR" sz="2000" dirty="0">
                <a:cs typeface="B Nazanin" panose="00000400000000000000" pitchFamily="2" charset="-78"/>
              </a:rPr>
              <a:t> ، طول گام بهینه</a:t>
            </a:r>
            <a:endParaRPr lang="en-US" sz="2000" dirty="0">
              <a:cs typeface="B Nazanin" panose="00000400000000000000"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528030" y="2060620"/>
            <a:ext cx="8841438" cy="4480650"/>
          </a:xfrm>
        </p:spPr>
        <p:txBody>
          <a:bodyPr>
            <a:normAutofit/>
          </a:bodyPr>
          <a:lstStyle/>
          <a:p>
            <a:pPr marL="0" indent="0" algn="just" rtl="1">
              <a:lnSpc>
                <a:spcPct val="150000"/>
              </a:lnSpc>
              <a:buNone/>
            </a:pPr>
            <a:r>
              <a:rPr lang="en-US" sz="2000" dirty="0">
                <a:effectLst/>
              </a:rPr>
              <a:t>     </a:t>
            </a:r>
            <a:r>
              <a:rPr lang="fa-IR" sz="2000" dirty="0">
                <a:effectLst/>
                <a:cs typeface="B Nazanin" panose="00000400000000000000" pitchFamily="2" charset="-78"/>
              </a:rPr>
              <a:t>الگوریتم‌های بازسازی تصویر </a:t>
            </a:r>
            <a:r>
              <a:rPr lang="en-US" sz="2000" dirty="0">
                <a:effectLst/>
                <a:cs typeface="B Nazanin" panose="00000400000000000000" pitchFamily="2" charset="-78"/>
              </a:rPr>
              <a:t>CT</a:t>
            </a:r>
            <a:r>
              <a:rPr lang="fa-IR" sz="2000" dirty="0">
                <a:effectLst/>
                <a:cs typeface="B Nazanin" panose="00000400000000000000" pitchFamily="2" charset="-78"/>
              </a:rPr>
              <a:t> معمولا به عنوان روش‌های جبری و آماری طبقه‌بندی می‌شوند. روش‌های جبری که بر پایه گسسته‌سازی مدل هستند، روش‌های آماری که بر اساس آماری خطای پواسون داده ساخته می‌شود. سایرو بومن نشان دادند که توسعه سری تیلور مرتبه دوم لگاریتم احتمال پواسون منجر به مساله کمترین مربعات وزن دار</a:t>
            </a:r>
            <a:r>
              <a:rPr lang="en-US" sz="2000" dirty="0">
                <a:effectLst/>
                <a:cs typeface="B Nazanin" panose="00000400000000000000" pitchFamily="2" charset="-78"/>
              </a:rPr>
              <a:t>(WLS)</a:t>
            </a:r>
            <a:r>
              <a:rPr lang="fa-IR" sz="2000" dirty="0">
                <a:effectLst/>
                <a:cs typeface="B Nazanin" panose="00000400000000000000" pitchFamily="2" charset="-78"/>
              </a:rPr>
              <a:t> می‌شود . از دو روش،  روش‌های جایگزین تفکیک‌پذیر درجه دوم </a:t>
            </a:r>
            <a:r>
              <a:rPr lang="en-US" sz="2000" dirty="0">
                <a:effectLst/>
                <a:cs typeface="B Nazanin" panose="00000400000000000000" pitchFamily="2" charset="-78"/>
              </a:rPr>
              <a:t>(SQS) </a:t>
            </a:r>
            <a:r>
              <a:rPr lang="fa-IR" sz="2000" dirty="0">
                <a:effectLst/>
                <a:cs typeface="B Nazanin" panose="00000400000000000000" pitchFamily="2" charset="-78"/>
              </a:rPr>
              <a:t>که یک روش آماری می‌باشد و روش‌های بازسازی همزمان</a:t>
            </a:r>
            <a:r>
              <a:rPr lang="en-US" sz="2000" dirty="0">
                <a:effectLst/>
                <a:cs typeface="B Nazanin" panose="00000400000000000000" pitchFamily="2" charset="-78"/>
              </a:rPr>
              <a:t>(SIRT) </a:t>
            </a:r>
            <a:r>
              <a:rPr lang="fa-IR" sz="2000" dirty="0">
                <a:effectLst/>
                <a:cs typeface="B Nazanin" panose="00000400000000000000" pitchFamily="2" charset="-78"/>
              </a:rPr>
              <a:t> که روش‌های جبری هستند، بر اساس گرادیان ساخته می‌شوند برای حل مساله </a:t>
            </a:r>
            <a:r>
              <a:rPr lang="en-US" sz="2000" dirty="0">
                <a:effectLst/>
                <a:cs typeface="B Nazanin" panose="00000400000000000000" pitchFamily="2" charset="-78"/>
              </a:rPr>
              <a:t>RWLS </a:t>
            </a:r>
            <a:r>
              <a:rPr lang="fa-IR" sz="2000" dirty="0">
                <a:effectLst/>
                <a:cs typeface="B Nazanin" panose="00000400000000000000" pitchFamily="2" charset="-78"/>
              </a:rPr>
              <a:t> استفاده می‌کنیم.</a:t>
            </a:r>
            <a:r>
              <a:rPr lang="ar-SA" sz="2000" dirty="0">
                <a:effectLst/>
                <a:cs typeface="B Nazanin" panose="00000400000000000000" pitchFamily="2" charset="-78"/>
              </a:rPr>
              <a:t> از روش‌های تکراری بلوکی، باعث کاهش حجم محاسبات مورد نیاز برای روش‌های </a:t>
            </a:r>
            <a:r>
              <a:rPr lang="en-US" sz="2000" dirty="0">
                <a:effectLst/>
                <a:cs typeface="B Nazanin" panose="00000400000000000000" pitchFamily="2" charset="-78"/>
              </a:rPr>
              <a:t>SIRT</a:t>
            </a:r>
            <a:r>
              <a:rPr lang="fa-IR" sz="2000" dirty="0">
                <a:effectLst/>
                <a:cs typeface="B Nazanin" panose="00000400000000000000" pitchFamily="2" charset="-78"/>
              </a:rPr>
              <a:t> و </a:t>
            </a:r>
            <a:r>
              <a:rPr lang="en-US" sz="2000" dirty="0">
                <a:effectLst/>
                <a:cs typeface="B Nazanin" panose="00000400000000000000" pitchFamily="2" charset="-78"/>
              </a:rPr>
              <a:t>SQS</a:t>
            </a:r>
            <a:r>
              <a:rPr lang="fa-IR" sz="2000" dirty="0">
                <a:effectLst/>
                <a:cs typeface="B Nazanin" panose="00000400000000000000" pitchFamily="2" charset="-78"/>
              </a:rPr>
              <a:t> می‌شود استفاده می‌کنیم. </a:t>
            </a:r>
            <a:r>
              <a:rPr lang="ar-SA" sz="2000" dirty="0">
                <a:effectLst/>
                <a:cs typeface="B Nazanin" panose="00000400000000000000" pitchFamily="2" charset="-78"/>
              </a:rPr>
              <a:t>و همچنین حالات مختلف پارامتر تخفیف را که موجب سرعت‌ دهی الگوریتم و بهبود کیفیت تصویر می‌شود، مورد برسی قرار میدهیم. در پایان نتایح روش‌های ذکر شده را بصورت تجربی مقایسه می‌کنیم.</a:t>
            </a:r>
            <a:endParaRPr lang="en-US" sz="2000" dirty="0">
              <a:effectLst/>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740" y="653850"/>
            <a:ext cx="1265786" cy="1265786"/>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2361-B0FB-4630-84F8-FB9889B2F01B}"/>
              </a:ext>
            </a:extLst>
          </p:cNvPr>
          <p:cNvSpPr>
            <a:spLocks noGrp="1"/>
          </p:cNvSpPr>
          <p:nvPr>
            <p:ph type="title"/>
          </p:nvPr>
        </p:nvSpPr>
        <p:spPr>
          <a:xfrm>
            <a:off x="732610" y="420941"/>
            <a:ext cx="9613905" cy="856053"/>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id="{CD442CE5-F8ED-4F59-87AA-1AD0444EF037}"/>
              </a:ext>
            </a:extLst>
          </p:cNvPr>
          <p:cNvSpPr>
            <a:spLocks noGrp="1"/>
          </p:cNvSpPr>
          <p:nvPr>
            <p:ph idx="1"/>
          </p:nvPr>
        </p:nvSpPr>
        <p:spPr>
          <a:xfrm>
            <a:off x="257577" y="1626969"/>
            <a:ext cx="10563972" cy="4608755"/>
          </a:xfrm>
        </p:spPr>
        <p:txBody>
          <a:bodyPr>
            <a:normAutofit/>
          </a:bodyPr>
          <a:lstStyle/>
          <a:p>
            <a:pPr marL="0" indent="0" algn="just" rtl="1">
              <a:buNone/>
            </a:pPr>
            <a:r>
              <a:rPr lang="fa-IR" sz="2000" dirty="0">
                <a:cs typeface="B Nazanin" panose="00000400000000000000" pitchFamily="2" charset="-78"/>
              </a:rPr>
              <a:t>     </a:t>
            </a:r>
          </a:p>
          <a:p>
            <a:pPr algn="r" rtl="1"/>
            <a:r>
              <a:rPr lang="fa-IR" sz="2000" dirty="0">
                <a:cs typeface="B Nazanin" panose="00000400000000000000" pitchFamily="2" charset="-78"/>
              </a:rPr>
              <a:t>      </a:t>
            </a:r>
            <a:endParaRPr lang="fa-IR"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9881" y="175473"/>
            <a:ext cx="1265786" cy="126578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80007" y="1462704"/>
                <a:ext cx="11233706" cy="5148589"/>
              </a:xfrm>
              <a:prstGeom prst="rect">
                <a:avLst/>
              </a:prstGeom>
            </p:spPr>
            <p:txBody>
              <a:bodyPr wrap="square">
                <a:spAutoFit/>
              </a:bodyPr>
              <a:lstStyle/>
              <a:p>
                <a:pPr algn="r" rtl="1">
                  <a:lnSpc>
                    <a:spcPct val="150000"/>
                  </a:lnSpc>
                  <a:spcBef>
                    <a:spcPts val="300"/>
                  </a:spcBef>
                  <a:spcAft>
                    <a:spcPts val="300"/>
                  </a:spcAft>
                </a:pPr>
                <a:r>
                  <a:rPr lang="ar-SA" sz="2000" dirty="0">
                    <a:effectLst/>
                    <a:latin typeface="Calibri" panose="020F0502020204030204" pitchFamily="34" charset="0"/>
                    <a:ea typeface="Calibri" panose="020F0502020204030204" pitchFamily="34" charset="0"/>
                    <a:cs typeface="B Nazanin" panose="00000400000000000000" pitchFamily="2" charset="-78"/>
                  </a:rPr>
                  <a:t>مساله بازسازی تصویر پس از گسسته‌سازی، به یک دستگاه معادلات خطی بدوضع، دارای نویز، بدون ساختار و با ابعاد بزرگ بصورت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B Zar" panose="00000400000000000000" pitchFamily="2" charset="-78"/>
                        </a:rPr>
                        <m:t>𝐴𝑥</m:t>
                      </m:r>
                      <m:r>
                        <a:rPr lang="en-US" sz="2000" i="1">
                          <a:effectLst/>
                          <a:latin typeface="Cambria Math" panose="02040503050406030204" pitchFamily="18" charset="0"/>
                          <a:ea typeface="Calibri" panose="020F0502020204030204" pitchFamily="34" charset="0"/>
                          <a:cs typeface="B Zar" panose="00000400000000000000" pitchFamily="2" charset="-78"/>
                        </a:rPr>
                        <m:t>=</m:t>
                      </m:r>
                      <m:r>
                        <a:rPr lang="en-US" sz="2000" i="1">
                          <a:effectLst/>
                          <a:latin typeface="Cambria Math" panose="02040503050406030204" pitchFamily="18" charset="0"/>
                          <a:ea typeface="Calibri" panose="020F0502020204030204" pitchFamily="34" charset="0"/>
                          <a:cs typeface="B Zar" panose="00000400000000000000" pitchFamily="2" charset="-78"/>
                        </a:rPr>
                        <m:t>𝑏</m:t>
                      </m:r>
                      <m:r>
                        <a:rPr lang="en-US" sz="2000" i="1">
                          <a:effectLst/>
                          <a:latin typeface="Cambria Math" panose="02040503050406030204" pitchFamily="18" charset="0"/>
                          <a:ea typeface="Calibri" panose="020F0502020204030204" pitchFamily="34" charset="0"/>
                          <a:cs typeface="B Zar" panose="00000400000000000000" pitchFamily="2" charset="-78"/>
                        </a:rPr>
                        <m:t>,</m:t>
                      </m:r>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Bef>
                    <a:spcPts val="300"/>
                  </a:spcBef>
                  <a:spcAft>
                    <a:spcPts val="300"/>
                  </a:spcAft>
                </a:pPr>
                <a:r>
                  <a:rPr lang="ar-SA" sz="2000" dirty="0">
                    <a:effectLst/>
                    <a:latin typeface="Calibri" panose="020F0502020204030204" pitchFamily="34" charset="0"/>
                    <a:ea typeface="Calibri" panose="020F0502020204030204" pitchFamily="34" charset="0"/>
                    <a:cs typeface="B Nazanin" panose="00000400000000000000" pitchFamily="2" charset="-78"/>
                  </a:rPr>
                  <a:t>تبدیل می‌شود که در آن</a:t>
                </a:r>
                <a:r>
                  <a:rPr lang="ar-SA" sz="2000" i="1"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Cambria Math" panose="02040503050406030204" pitchFamily="18" charset="0"/>
                      </a:rPr>
                      <m:t>𝑏</m:t>
                    </m:r>
                    <m:r>
                      <a:rPr lang="en-US" sz="2000" i="1">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2000" i="1">
                            <a:effectLst/>
                            <a:latin typeface="Cambria Math" panose="02040503050406030204" pitchFamily="18" charset="0"/>
                            <a:ea typeface="Calibri" panose="020F0502020204030204" pitchFamily="34" charset="0"/>
                            <a:cs typeface="B Zar" panose="00000400000000000000" pitchFamily="2" charset="-78"/>
                          </a:rPr>
                        </m:ctrlPr>
                      </m:sSupPr>
                      <m:e>
                        <m:r>
                          <a:rPr lang="en-US" sz="2000" i="1">
                            <a:effectLst/>
                            <a:latin typeface="Cambria Math" panose="02040503050406030204" pitchFamily="18" charset="0"/>
                            <a:ea typeface="Calibri" panose="020F0502020204030204" pitchFamily="34" charset="0"/>
                            <a:cs typeface="B Zar" panose="00000400000000000000" pitchFamily="2" charset="-78"/>
                          </a:rPr>
                          <m:t>𝑅</m:t>
                        </m:r>
                      </m:e>
                      <m:sup>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𝑑</m:t>
                            </m:r>
                          </m:sub>
                        </m:sSub>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 داده‌های اندازه‌گیری شده توسط دستگاه، </a:t>
                </a:r>
                <a:r>
                  <a:rPr lang="en-US" sz="2000" i="1" dirty="0">
                    <a:effectLst/>
                    <a:latin typeface="Calibri" panose="020F0502020204030204" pitchFamily="34" charset="0"/>
                    <a:ea typeface="Calibri" panose="020F0502020204030204" pitchFamily="34" charset="0"/>
                    <a:cs typeface="B Nazanin" panose="00000400000000000000" pitchFamily="2" charset="-78"/>
                  </a:rPr>
                  <a:t>A</a:t>
                </a:r>
                <a14:m>
                  <m:oMath xmlns:m="http://schemas.openxmlformats.org/officeDocument/2006/math">
                    <m:r>
                      <a:rPr lang="ar-SA" sz="2000">
                        <a:effectLst/>
                        <a:latin typeface="Cambria Math" panose="02040503050406030204" pitchFamily="18" charset="0"/>
                        <a:ea typeface="Calibri" panose="020F0502020204030204" pitchFamily="34" charset="0"/>
                        <a:cs typeface="Cambria Math" panose="02040503050406030204" pitchFamily="18" charset="0"/>
                      </a:rPr>
                      <m:t>∈</m:t>
                    </m:r>
                    <m:sSup>
                      <m:sSupPr>
                        <m:ctrlPr>
                          <a:rPr lang="en-US" sz="2000" i="1">
                            <a:effectLst/>
                            <a:latin typeface="Cambria Math" panose="02040503050406030204" pitchFamily="18" charset="0"/>
                            <a:ea typeface="Calibri" panose="020F0502020204030204" pitchFamily="34" charset="0"/>
                            <a:cs typeface="B Zar" panose="00000400000000000000" pitchFamily="2" charset="-78"/>
                          </a:rPr>
                        </m:ctrlPr>
                      </m:sSupPr>
                      <m:e>
                        <m:r>
                          <a:rPr lang="en-US" sz="2000" i="1">
                            <a:effectLst/>
                            <a:latin typeface="Cambria Math" panose="02040503050406030204" pitchFamily="18" charset="0"/>
                            <a:ea typeface="Calibri" panose="020F0502020204030204" pitchFamily="34" charset="0"/>
                            <a:cs typeface="B Zar" panose="00000400000000000000" pitchFamily="2" charset="-78"/>
                          </a:rPr>
                          <m:t>𝑅</m:t>
                        </m:r>
                      </m:e>
                      <m:sup>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𝑑</m:t>
                            </m:r>
                          </m:sub>
                        </m:sSub>
                        <m:r>
                          <a:rPr lang="en-US" sz="2000" i="1">
                            <a:effectLst/>
                            <a:latin typeface="Cambria Math" panose="02040503050406030204" pitchFamily="18" charset="0"/>
                            <a:ea typeface="Calibri" panose="020F0502020204030204" pitchFamily="34" charset="0"/>
                            <a:cs typeface="B Zar" panose="00000400000000000000" pitchFamily="2" charset="-78"/>
                          </a:rPr>
                          <m:t>×</m:t>
                        </m:r>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𝑝</m:t>
                            </m:r>
                          </m:sub>
                        </m:sSub>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 (با درایه های نامنفی حقیقی) بیانگر ماتریس ضرایب، </a:t>
                </a:r>
                <a14:m>
                  <m:oMath xmlns:m="http://schemas.openxmlformats.org/officeDocument/2006/math">
                    <m:r>
                      <a:rPr lang="en-US" sz="2000" i="1">
                        <a:effectLst/>
                        <a:latin typeface="Cambria Math" panose="02040503050406030204" pitchFamily="18" charset="0"/>
                        <a:ea typeface="Calibri" panose="020F0502020204030204" pitchFamily="34" charset="0"/>
                        <a:cs typeface="B Zar" panose="00000400000000000000" pitchFamily="2" charset="-78"/>
                      </a:rPr>
                      <m:t>𝑥</m:t>
                    </m:r>
                    <m:r>
                      <a:rPr lang="en-US" sz="2000" i="1">
                        <a:effectLst/>
                        <a:latin typeface="Cambria Math" panose="02040503050406030204" pitchFamily="18" charset="0"/>
                        <a:ea typeface="Calibri" panose="020F0502020204030204" pitchFamily="34" charset="0"/>
                        <a:cs typeface="B Zar" panose="00000400000000000000" pitchFamily="2" charset="-78"/>
                      </a:rPr>
                      <m:t>∈</m:t>
                    </m:r>
                    <m:sSup>
                      <m:sSupPr>
                        <m:ctrlPr>
                          <a:rPr lang="en-US" sz="2000" i="1">
                            <a:effectLst/>
                            <a:latin typeface="Cambria Math" panose="02040503050406030204" pitchFamily="18" charset="0"/>
                            <a:ea typeface="Calibri" panose="020F0502020204030204" pitchFamily="34" charset="0"/>
                            <a:cs typeface="B Zar" panose="00000400000000000000" pitchFamily="2" charset="-78"/>
                          </a:rPr>
                        </m:ctrlPr>
                      </m:sSupPr>
                      <m:e>
                        <m:r>
                          <a:rPr lang="en-US" sz="2000" i="1">
                            <a:effectLst/>
                            <a:latin typeface="Cambria Math" panose="02040503050406030204" pitchFamily="18" charset="0"/>
                            <a:ea typeface="Calibri" panose="020F0502020204030204" pitchFamily="34" charset="0"/>
                            <a:cs typeface="B Zar" panose="00000400000000000000" pitchFamily="2" charset="-78"/>
                          </a:rPr>
                          <m:t>𝑅</m:t>
                        </m:r>
                      </m:e>
                      <m:sup>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𝑝</m:t>
                            </m:r>
                          </m:sub>
                        </m:sSub>
                      </m:sup>
                    </m:sSup>
                  </m:oMath>
                </a14:m>
                <a:r>
                  <a:rPr lang="ar-SA" sz="2000" dirty="0">
                    <a:effectLst/>
                    <a:latin typeface="Calibri" panose="020F0502020204030204" pitchFamily="34" charset="0"/>
                    <a:ea typeface="Calibri" panose="020F0502020204030204" pitchFamily="34" charset="0"/>
                    <a:cs typeface="B Nazanin" panose="00000400000000000000" pitchFamily="2" charset="-78"/>
                  </a:rPr>
                  <a:t> مجهولات یاتصویری که باید بازسازی شود. با توجه به وجود نویز در بردار سمت راست و به منظور کنترل تاثیر این نویز بر جواب، دستگاه معادلات خطی فوق به مساله کمترین مربعات وزن دار منظم شده </a:t>
                </a:r>
                <a:r>
                  <a:rPr lang="en-US" sz="2000" dirty="0">
                    <a:effectLst/>
                    <a:latin typeface="Calibri" panose="020F0502020204030204" pitchFamily="34" charset="0"/>
                    <a:ea typeface="Calibri" panose="020F0502020204030204" pitchFamily="34" charset="0"/>
                    <a:cs typeface="B Nazanin" panose="00000400000000000000" pitchFamily="2" charset="-78"/>
                  </a:rPr>
                  <a:t>RWLS)</a:t>
                </a:r>
                <a:r>
                  <a:rPr lang="ar-SA" sz="2000" dirty="0">
                    <a:effectLst/>
                    <a:latin typeface="Calibri" panose="020F0502020204030204" pitchFamily="34" charset="0"/>
                    <a:ea typeface="Calibri" panose="020F0502020204030204" pitchFamily="34" charset="0"/>
                    <a:cs typeface="B Nazanin" panose="00000400000000000000" pitchFamily="2" charset="-78"/>
                  </a:rPr>
                  <a:t>) بصورت زیر تبدیل می‌شود: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spcBef>
                    <a:spcPts val="300"/>
                  </a:spcBef>
                  <a:spcAft>
                    <a:spcPts val="300"/>
                  </a:spcAft>
                </a:pPr>
                <a14:m>
                  <m:oMathPara xmlns:m="http://schemas.openxmlformats.org/officeDocument/2006/math">
                    <m:oMathParaPr>
                      <m:jc m:val="right"/>
                    </m:oMathParaPr>
                    <m:oMath xmlns:m="http://schemas.openxmlformats.org/officeDocument/2006/math">
                      <m:r>
                        <a:rPr lang="en-US" sz="2000">
                          <a:latin typeface="Cambria Math" panose="02040503050406030204" pitchFamily="18" charset="0"/>
                        </a:rPr>
                        <m:t>(</m:t>
                      </m:r>
                      <m:r>
                        <a:rPr lang="en-US" sz="2000">
                          <a:latin typeface="Cambria Math" panose="02040503050406030204" pitchFamily="18" charset="0"/>
                        </a:rPr>
                        <m:t>1</m:t>
                      </m:r>
                      <m:r>
                        <a:rPr lang="en-US" sz="2000" i="1">
                          <a:latin typeface="Cambria Math" panose="02040503050406030204" pitchFamily="18" charset="0"/>
                        </a:rPr>
                        <m:t>)</m:t>
                      </m:r>
                    </m:oMath>
                  </m:oMathPara>
                </a14:m>
                <a:endParaRPr lang="en-US" sz="2000" dirty="0"/>
              </a:p>
              <a:p>
                <a:pPr algn="ctr" rtl="1">
                  <a:lnSpc>
                    <a:spcPct val="150000"/>
                  </a:lnSpc>
                  <a:spcBef>
                    <a:spcPts val="300"/>
                  </a:spcBef>
                  <a:spcAft>
                    <a:spcPts val="3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50000"/>
                  </a:lnSpc>
                  <a:spcBef>
                    <a:spcPts val="300"/>
                  </a:spcBef>
                  <a:spcAft>
                    <a:spcPts val="300"/>
                  </a:spcAft>
                </a:pPr>
                <a:endParaRPr lang="en-US" sz="2000" dirty="0">
                  <a:effectLst/>
                  <a:latin typeface="Calibri" panose="020F0502020204030204" pitchFamily="34" charset="0"/>
                  <a:ea typeface="Calibri" panose="020F0502020204030204" pitchFamily="34" charset="0"/>
                  <a:cs typeface="B Zar" panose="00000400000000000000" pitchFamily="2" charset="-78"/>
                </a:endParaRPr>
              </a:p>
              <a:p>
                <a:pPr algn="ctr" rtl="1">
                  <a:lnSpc>
                    <a:spcPct val="150000"/>
                  </a:lnSpc>
                  <a:spcBef>
                    <a:spcPts val="300"/>
                  </a:spcBef>
                  <a:spcAft>
                    <a:spcPts val="300"/>
                  </a:spcAft>
                </a:pPr>
                <a:r>
                  <a:rPr lang="ar-SA" sz="2000" dirty="0">
                    <a:effectLst/>
                    <a:latin typeface="Calibri" panose="020F0502020204030204" pitchFamily="34" charset="0"/>
                    <a:ea typeface="Calibri" panose="020F0502020204030204" pitchFamily="34" charset="0"/>
                    <a:cs typeface="B Zar" panose="00000400000000000000" pitchFamily="2" charset="-78"/>
                  </a:rPr>
                  <a:t>که در آن </a:t>
                </a:r>
                <a14:m>
                  <m:oMath xmlns:m="http://schemas.openxmlformats.org/officeDocument/2006/math">
                    <m:sSub>
                      <m:sSubPr>
                        <m:ctrlPr>
                          <a:rPr lang="en-US" sz="2000" i="1" smtClean="0">
                            <a:effectLst/>
                            <a:latin typeface="Cambria Math" panose="02040503050406030204" pitchFamily="18" charset="0"/>
                            <a:ea typeface="Calibri" panose="020F0502020204030204" pitchFamily="34" charset="0"/>
                            <a:cs typeface="B Zar" panose="00000400000000000000" pitchFamily="2" charset="-78"/>
                          </a:rPr>
                        </m:ctrlPr>
                      </m:sSubPr>
                      <m:e>
                        <m:r>
                          <a:rPr lang="fa-IR" sz="2000" b="0" i="1" smtClean="0">
                            <a:effectLst/>
                            <a:latin typeface="Cambria Math" panose="02040503050406030204" pitchFamily="18" charset="0"/>
                            <a:ea typeface="Calibri" panose="020F0502020204030204" pitchFamily="34" charset="0"/>
                            <a:cs typeface="B Zar" panose="00000400000000000000" pitchFamily="2" charset="-78"/>
                          </a:rPr>
                          <m:t> </m:t>
                        </m:r>
                        <m:r>
                          <a:rPr lang="en-US" sz="2000" i="1">
                            <a:effectLst/>
                            <a:latin typeface="Cambria Math" panose="02040503050406030204" pitchFamily="18" charset="0"/>
                            <a:ea typeface="Calibri" panose="020F0502020204030204" pitchFamily="34" charset="0"/>
                            <a:cs typeface="B Zar" panose="00000400000000000000" pitchFamily="2" charset="-78"/>
                          </a:rPr>
                          <m:t>𝛽</m:t>
                        </m:r>
                      </m:e>
                      <m:sub>
                        <m:r>
                          <a:rPr lang="en-US" sz="2000" i="1">
                            <a:effectLst/>
                            <a:latin typeface="Cambria Math" panose="02040503050406030204" pitchFamily="18" charset="0"/>
                            <a:ea typeface="Calibri" panose="020F0502020204030204" pitchFamily="34" charset="0"/>
                            <a:cs typeface="B Zar" panose="00000400000000000000" pitchFamily="2" charset="-78"/>
                          </a:rPr>
                          <m:t>1</m:t>
                        </m:r>
                      </m:sub>
                    </m:sSub>
                  </m:oMath>
                </a14:m>
                <a:r>
                  <a:rPr lang="en-US" sz="2000" dirty="0">
                    <a:effectLst/>
                    <a:latin typeface="B Zar" panose="00000400000000000000" pitchFamily="2" charset="-78"/>
                    <a:ea typeface="Calibri" panose="020F0502020204030204" pitchFamily="34" charset="0"/>
                    <a:cs typeface="Arial" panose="020B0604020202020204" pitchFamily="34" charset="0"/>
                  </a:rPr>
                  <a:t>  </a:t>
                </a:r>
                <a:r>
                  <a:rPr lang="ar-SA" sz="2000" dirty="0">
                    <a:effectLst/>
                    <a:latin typeface="B Zar" panose="00000400000000000000" pitchFamily="2" charset="-78"/>
                    <a:ea typeface="Calibri" panose="020F0502020204030204" pitchFamily="34" charset="0"/>
                    <a:cs typeface="Arial" panose="020B0604020202020204" pitchFamily="34" charset="0"/>
                  </a:rPr>
                  <a:t>پارا متر منظم سازی، </a:t>
                </a:r>
                <a14:m>
                  <m:oMath xmlns:m="http://schemas.openxmlformats.org/officeDocument/2006/math">
                    <m:r>
                      <a:rPr lang="en-US" sz="2000" i="1">
                        <a:effectLst/>
                        <a:latin typeface="Cambria Math" panose="02040503050406030204" pitchFamily="18" charset="0"/>
                        <a:ea typeface="Calibri" panose="020F0502020204030204" pitchFamily="34" charset="0"/>
                        <a:cs typeface="B Zar" panose="00000400000000000000" pitchFamily="2" charset="-78"/>
                      </a:rPr>
                      <m:t>𝑄</m:t>
                    </m:r>
                  </m:oMath>
                </a14:m>
                <a:r>
                  <a:rPr lang="en-US" sz="2000" dirty="0">
                    <a:effectLst/>
                    <a:latin typeface="B Zar" panose="00000400000000000000" pitchFamily="2" charset="-78"/>
                    <a:ea typeface="Calibri" panose="020F0502020204030204" pitchFamily="34" charset="0"/>
                    <a:cs typeface="Arial" panose="020B0604020202020204" pitchFamily="34" charset="0"/>
                  </a:rPr>
                  <a:t> </a:t>
                </a:r>
                <a:r>
                  <a:rPr lang="ar-SA" sz="2000" dirty="0">
                    <a:effectLst/>
                    <a:latin typeface="B Zar" panose="00000400000000000000" pitchFamily="2" charset="-78"/>
                    <a:ea typeface="Calibri" panose="020F0502020204030204" pitchFamily="34" charset="0"/>
                    <a:cs typeface="Arial" panose="020B0604020202020204" pitchFamily="34" charset="0"/>
                  </a:rPr>
                  <a:t>ماتریس تفاضلات متناهی و</a:t>
                </a:r>
                <a14:m>
                  <m:oMath xmlns:m="http://schemas.openxmlformats.org/officeDocument/2006/math">
                    <m:r>
                      <a:rPr lang="fa-IR" sz="2000" b="0" i="0" smtClean="0">
                        <a:effectLst/>
                        <a:latin typeface="Cambria Math" panose="02040503050406030204" pitchFamily="18" charset="0"/>
                        <a:ea typeface="Calibri" panose="020F0502020204030204" pitchFamily="34" charset="0"/>
                        <a:cs typeface="B Zar" panose="00000400000000000000" pitchFamily="2" charset="-78"/>
                      </a:rPr>
                      <m:t> </m:t>
                    </m:r>
                    <m:r>
                      <a:rPr lang="en-US" sz="2000" i="1">
                        <a:effectLst/>
                        <a:latin typeface="Cambria Math" panose="02040503050406030204" pitchFamily="18" charset="0"/>
                        <a:ea typeface="Calibri" panose="020F0502020204030204" pitchFamily="34" charset="0"/>
                        <a:cs typeface="B Zar" panose="00000400000000000000" pitchFamily="2" charset="-78"/>
                      </a:rPr>
                      <m:t>𝑊</m:t>
                    </m:r>
                    <m:r>
                      <a:rPr lang="en-US" sz="2000" i="1">
                        <a:effectLst/>
                        <a:latin typeface="Cambria Math" panose="02040503050406030204" pitchFamily="18" charset="0"/>
                        <a:ea typeface="Calibri" panose="020F0502020204030204" pitchFamily="34" charset="0"/>
                        <a:cs typeface="B Zar" panose="00000400000000000000" pitchFamily="2" charset="-78"/>
                      </a:rPr>
                      <m:t>=</m:t>
                    </m:r>
                    <m:r>
                      <a:rPr lang="en-US" sz="2000" i="1">
                        <a:effectLst/>
                        <a:latin typeface="Cambria Math" panose="02040503050406030204" pitchFamily="18" charset="0"/>
                        <a:ea typeface="Calibri" panose="020F0502020204030204" pitchFamily="34" charset="0"/>
                        <a:cs typeface="B Zar" panose="00000400000000000000" pitchFamily="2" charset="-78"/>
                      </a:rPr>
                      <m:t>𝑑𝑖𝑎𝑔</m:t>
                    </m:r>
                    <m:r>
                      <a:rPr lang="en-US" sz="2000" i="1">
                        <a:effectLst/>
                        <a:latin typeface="Cambria Math" panose="02040503050406030204" pitchFamily="18" charset="0"/>
                        <a:ea typeface="Calibri" panose="020F0502020204030204" pitchFamily="34" charset="0"/>
                        <a:cs typeface="B Zar" panose="00000400000000000000" pitchFamily="2" charset="-78"/>
                      </a:rPr>
                      <m:t>{</m:t>
                    </m:r>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𝑤</m:t>
                        </m:r>
                      </m:e>
                      <m:sub>
                        <m:r>
                          <a:rPr lang="en-US" sz="2000" i="1">
                            <a:effectLst/>
                            <a:latin typeface="Cambria Math" panose="02040503050406030204" pitchFamily="18" charset="0"/>
                            <a:ea typeface="Calibri" panose="020F0502020204030204" pitchFamily="34" charset="0"/>
                            <a:cs typeface="B Zar" panose="00000400000000000000" pitchFamily="2" charset="-78"/>
                          </a:rPr>
                          <m:t>𝑖</m:t>
                        </m:r>
                      </m:sub>
                    </m:sSub>
                    <m:r>
                      <a:rPr lang="en-US" sz="2000" i="1">
                        <a:effectLst/>
                        <a:latin typeface="Cambria Math" panose="02040503050406030204" pitchFamily="18" charset="0"/>
                        <a:ea typeface="Calibri" panose="020F0502020204030204" pitchFamily="34" charset="0"/>
                        <a:cs typeface="B Zar" panose="00000400000000000000" pitchFamily="2" charset="-78"/>
                      </a:rPr>
                      <m:t>}</m:t>
                    </m:r>
                  </m:oMath>
                </a14:m>
                <a:r>
                  <a:rPr lang="en-US" sz="2000" i="1" dirty="0">
                    <a:effectLst/>
                    <a:latin typeface="Calibri" panose="020F0502020204030204" pitchFamily="34" charset="0"/>
                    <a:ea typeface="Calibri" panose="020F0502020204030204" pitchFamily="34" charset="0"/>
                    <a:cs typeface="B Zar" panose="00000400000000000000" pitchFamily="2" charset="-78"/>
                  </a:rPr>
                  <a:t> </a:t>
                </a:r>
                <a:r>
                  <a:rPr lang="en-US" sz="2000" dirty="0">
                    <a:effectLst/>
                    <a:latin typeface="B Zar" panose="00000400000000000000" pitchFamily="2" charset="-78"/>
                    <a:ea typeface="Calibri" panose="020F0502020204030204" pitchFamily="34" charset="0"/>
                    <a:cs typeface="Arial" panose="020B0604020202020204" pitchFamily="34" charset="0"/>
                  </a:rPr>
                  <a:t> </a:t>
                </a:r>
                <a:r>
                  <a:rPr lang="ar-SA" sz="2000" dirty="0">
                    <a:effectLst/>
                    <a:latin typeface="B Zar" panose="00000400000000000000" pitchFamily="2" charset="-78"/>
                    <a:ea typeface="Calibri" panose="020F0502020204030204" pitchFamily="34" charset="0"/>
                    <a:cs typeface="Arial" panose="020B0604020202020204" pitchFamily="34" charset="0"/>
                  </a:rPr>
                  <a:t>یک ماتریس قطری با ابعاد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𝑑</m:t>
                        </m:r>
                      </m:sub>
                    </m:sSub>
                  </m:oMath>
                </a14:m>
                <a:r>
                  <a:rPr lang="ar-SA" sz="2000" dirty="0">
                    <a:ea typeface="Calibri" panose="020F0502020204030204" pitchFamily="34" charset="0"/>
                    <a:cs typeface="B Zar" panose="00000400000000000000" pitchFamily="2" charset="-78"/>
                  </a:rPr>
                  <a:t>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B Zar" panose="00000400000000000000" pitchFamily="2" charset="-78"/>
                          </a:rPr>
                        </m:ctrlPr>
                      </m:sSubPr>
                      <m:e>
                        <m:r>
                          <a:rPr lang="en-US" sz="2000" i="1">
                            <a:effectLst/>
                            <a:latin typeface="Cambria Math" panose="02040503050406030204" pitchFamily="18" charset="0"/>
                            <a:ea typeface="Calibri" panose="020F0502020204030204" pitchFamily="34" charset="0"/>
                            <a:cs typeface="B Zar" panose="00000400000000000000" pitchFamily="2" charset="-78"/>
                          </a:rPr>
                          <m:t>𝑁</m:t>
                        </m:r>
                      </m:e>
                      <m:sub>
                        <m:r>
                          <a:rPr lang="en-US" sz="2000" i="1">
                            <a:effectLst/>
                            <a:latin typeface="Cambria Math" panose="02040503050406030204" pitchFamily="18" charset="0"/>
                            <a:ea typeface="Calibri" panose="020F0502020204030204" pitchFamily="34" charset="0"/>
                            <a:cs typeface="B Zar" panose="00000400000000000000" pitchFamily="2" charset="-78"/>
                          </a:rPr>
                          <m:t>𝑑</m:t>
                        </m:r>
                      </m:sub>
                    </m:sSub>
                    <m:r>
                      <a:rPr lang="ar-SA" sz="2000">
                        <a:latin typeface="Cambria Math" panose="02040503050406030204" pitchFamily="18" charset="0"/>
                        <a:ea typeface="Calibri" panose="020F0502020204030204" pitchFamily="34" charset="0"/>
                        <a:cs typeface="B Zar" panose="00000400000000000000" pitchFamily="2" charset="-78"/>
                      </a:rPr>
                      <m:t>×</m:t>
                    </m:r>
                  </m:oMath>
                </a14:m>
                <a:r>
                  <a:rPr lang="ar-SA" sz="2000" dirty="0">
                    <a:effectLst/>
                    <a:latin typeface="Calibri" panose="020F0502020204030204" pitchFamily="34" charset="0"/>
                    <a:ea typeface="Calibri" panose="020F0502020204030204" pitchFamily="34" charset="0"/>
                    <a:cs typeface="B Zar" panose="00000400000000000000" pitchFamily="2" charset="-78"/>
                  </a:rPr>
                  <a:t>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Bef>
                    <a:spcPts val="300"/>
                  </a:spcBef>
                  <a:spcAft>
                    <a:spcPts val="300"/>
                  </a:spcAft>
                </a:pPr>
                <a:r>
                  <a:rPr lang="ar-SA" sz="2000" dirty="0">
                    <a:effectLst/>
                    <a:latin typeface="Calibri" panose="020F0502020204030204" pitchFamily="34" charset="0"/>
                    <a:ea typeface="Calibri" panose="020F0502020204030204" pitchFamily="34" charset="0"/>
                    <a:cs typeface="B Zar" panose="00000400000000000000" pitchFamily="2" charset="-78"/>
                  </a:rPr>
                  <a:t>دو روش </a:t>
                </a:r>
                <a:r>
                  <a:rPr lang="en-US" sz="2000" dirty="0">
                    <a:effectLst/>
                    <a:latin typeface="Calibri" panose="020F0502020204030204" pitchFamily="34" charset="0"/>
                    <a:ea typeface="Calibri" panose="020F0502020204030204" pitchFamily="34" charset="0"/>
                    <a:cs typeface="B Zar" panose="00000400000000000000" pitchFamily="2" charset="-78"/>
                  </a:rPr>
                  <a:t>SQS</a:t>
                </a:r>
                <a:r>
                  <a:rPr lang="ar-SA" sz="2000" dirty="0">
                    <a:effectLst/>
                    <a:latin typeface="Calibri" panose="020F0502020204030204" pitchFamily="34" charset="0"/>
                    <a:ea typeface="Calibri" panose="020F0502020204030204" pitchFamily="34" charset="0"/>
                    <a:cs typeface="B Zar" panose="00000400000000000000" pitchFamily="2" charset="-78"/>
                  </a:rPr>
                  <a:t> و </a:t>
                </a:r>
                <a:r>
                  <a:rPr lang="en-US" sz="2000" dirty="0">
                    <a:effectLst/>
                    <a:latin typeface="Calibri" panose="020F0502020204030204" pitchFamily="34" charset="0"/>
                    <a:ea typeface="Calibri" panose="020F0502020204030204" pitchFamily="34" charset="0"/>
                    <a:cs typeface="B Zar" panose="00000400000000000000" pitchFamily="2" charset="-78"/>
                  </a:rPr>
                  <a:t>SIRT</a:t>
                </a:r>
                <a:r>
                  <a:rPr lang="ar-SA" sz="2000" dirty="0">
                    <a:effectLst/>
                    <a:latin typeface="Calibri" panose="020F0502020204030204" pitchFamily="34" charset="0"/>
                    <a:ea typeface="Calibri" panose="020F0502020204030204" pitchFamily="34" charset="0"/>
                    <a:cs typeface="B Zar" panose="00000400000000000000" pitchFamily="2" charset="-78"/>
                  </a:rPr>
                  <a:t> را بر روی مساله </a:t>
                </a:r>
                <a:r>
                  <a:rPr lang="fa-IR" sz="2000" dirty="0">
                    <a:effectLst/>
                    <a:latin typeface="Calibri" panose="020F0502020204030204" pitchFamily="34" charset="0"/>
                    <a:ea typeface="Calibri" panose="020F0502020204030204" pitchFamily="34" charset="0"/>
                    <a:cs typeface="B Zar" panose="00000400000000000000" pitchFamily="2" charset="-78"/>
                  </a:rPr>
                  <a:t>فوق</a:t>
                </a:r>
                <a:r>
                  <a:rPr lang="ar-SA" sz="2000" dirty="0">
                    <a:effectLst/>
                    <a:latin typeface="Calibri" panose="020F0502020204030204" pitchFamily="34" charset="0"/>
                    <a:ea typeface="Calibri" panose="020F0502020204030204" pitchFamily="34" charset="0"/>
                    <a:cs typeface="B Zar" panose="00000400000000000000" pitchFamily="2" charset="-78"/>
                  </a:rPr>
                  <a:t> پیاده‌سازی می‌کنیم.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0007" y="1462704"/>
                <a:ext cx="11233706" cy="5148589"/>
              </a:xfrm>
              <a:prstGeom prst="rect">
                <a:avLst/>
              </a:prstGeom>
              <a:blipFill>
                <a:blip r:embed="rId4"/>
                <a:stretch>
                  <a:fillRect r="-543" b="-142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CACB2FE-9C8E-4264-A48A-F5C87212CAC0}"/>
              </a:ext>
            </a:extLst>
          </p:cNvPr>
          <p:cNvPicPr>
            <a:picLocks noChangeAspect="1"/>
          </p:cNvPicPr>
          <p:nvPr/>
        </p:nvPicPr>
        <p:blipFill>
          <a:blip r:embed="rId5"/>
          <a:stretch>
            <a:fillRect/>
          </a:stretch>
        </p:blipFill>
        <p:spPr>
          <a:xfrm>
            <a:off x="4199676" y="3931346"/>
            <a:ext cx="2314575" cy="581025"/>
          </a:xfrm>
          <a:prstGeom prst="rect">
            <a:avLst/>
          </a:prstGeom>
        </p:spPr>
      </p:pic>
      <p:pic>
        <p:nvPicPr>
          <p:cNvPr id="6" name="Picture 5">
            <a:extLst>
              <a:ext uri="{FF2B5EF4-FFF2-40B4-BE49-F238E27FC236}">
                <a16:creationId xmlns:a16="http://schemas.microsoft.com/office/drawing/2014/main" id="{82FC8E08-A785-47A8-9A8E-C294292A063A}"/>
              </a:ext>
            </a:extLst>
          </p:cNvPr>
          <p:cNvPicPr>
            <a:picLocks noChangeAspect="1"/>
          </p:cNvPicPr>
          <p:nvPr/>
        </p:nvPicPr>
        <p:blipFill>
          <a:blip r:embed="rId6"/>
          <a:stretch>
            <a:fillRect/>
          </a:stretch>
        </p:blipFill>
        <p:spPr>
          <a:xfrm>
            <a:off x="4297210" y="4516656"/>
            <a:ext cx="3848100" cy="714375"/>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28790"/>
            <a:ext cx="10045521" cy="785610"/>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a:t>
            </a:r>
            <a:r>
              <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SIRT-RWLS</a:t>
            </a:r>
            <a:endParaRPr lang="en-US" dirty="0">
              <a:cs typeface="B Zar" panose="000004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0" y="914400"/>
                <a:ext cx="11397803" cy="5527988"/>
              </a:xfrm>
              <a:prstGeom prst="rect">
                <a:avLst/>
              </a:prstGeom>
            </p:spPr>
            <p:txBody>
              <a:bodyPr wrap="square">
                <a:spAutoFit/>
              </a:bodyPr>
              <a:lstStyle/>
              <a:p>
                <a:pPr algn="just" rtl="1">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روش‌های </a:t>
                </a:r>
                <a:r>
                  <a:rPr lang="en-US" sz="2000" dirty="0">
                    <a:latin typeface="Calibri" panose="020F0502020204030204" pitchFamily="34" charset="0"/>
                    <a:ea typeface="Calibri" panose="020F0502020204030204" pitchFamily="34" charset="0"/>
                    <a:cs typeface="B Nazanin" panose="00000400000000000000" pitchFamily="2" charset="-78"/>
                  </a:rPr>
                  <a:t>SIRT</a:t>
                </a:r>
                <a:r>
                  <a:rPr lang="fa-IR" sz="2000" dirty="0">
                    <a:latin typeface="Calibri" panose="020F0502020204030204" pitchFamily="34" charset="0"/>
                    <a:ea typeface="Calibri" panose="020F0502020204030204" pitchFamily="34" charset="0"/>
                    <a:cs typeface="B Nazanin" panose="00000400000000000000" pitchFamily="2" charset="-78"/>
                  </a:rPr>
                  <a:t> (روش بازسازی همزمان) روش‌های جبری وغیر آماری هستند که بر اساس گرادیان ساخته می‌شوند. این روش‌ها، از تمام داده‌ها بصورت همزمان استفاده می کند.  تکرار کلاسیک </a:t>
                </a:r>
                <a:r>
                  <a:rPr lang="en-US" sz="2000" dirty="0">
                    <a:latin typeface="Calibri" panose="020F0502020204030204" pitchFamily="34" charset="0"/>
                    <a:ea typeface="Calibri" panose="020F0502020204030204" pitchFamily="34" charset="0"/>
                    <a:cs typeface="B Nazanin" panose="00000400000000000000" pitchFamily="2" charset="-78"/>
                  </a:rPr>
                  <a:t>SIRT</a:t>
                </a:r>
                <a:r>
                  <a:rPr lang="fa-IR" sz="2000" dirty="0">
                    <a:latin typeface="Calibri" panose="020F0502020204030204" pitchFamily="34" charset="0"/>
                    <a:ea typeface="Calibri" panose="020F0502020204030204" pitchFamily="34" charset="0"/>
                    <a:cs typeface="B Nazanin" panose="00000400000000000000" pitchFamily="2" charset="-78"/>
                  </a:rPr>
                  <a:t> برای حل دستگاه خطی</a:t>
                </a:r>
                <a:r>
                  <a:rPr lang="en-US" sz="2000" dirty="0">
                    <a:latin typeface="Calibri" panose="020F0502020204030204" pitchFamily="34" charset="0"/>
                    <a:ea typeface="Calibri" panose="020F0502020204030204" pitchFamily="34" charset="0"/>
                    <a:cs typeface="B Nazanin" panose="00000400000000000000" pitchFamily="2" charset="-78"/>
                  </a:rPr>
                  <a:t> Ax=b </a:t>
                </a:r>
                <a:r>
                  <a:rPr lang="en-US" sz="2000" dirty="0">
                    <a:latin typeface="B Zar" panose="00000400000000000000" pitchFamily="2" charset="-78"/>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بصورت زیر تعریف می‌شود: </a:t>
                </a:r>
                <a:r>
                  <a:rPr lang="en-US" sz="2000" dirty="0">
                    <a:solidFill>
                      <a:srgbClr val="FF0000"/>
                    </a:solidFill>
                    <a:latin typeface="Calibri" panose="020F0502020204030204" pitchFamily="34" charset="0"/>
                    <a:ea typeface="Calibri" panose="020F0502020204030204" pitchFamily="34" charset="0"/>
                    <a:cs typeface="B Nazanin" panose="00000400000000000000" pitchFamily="2" charset="-78"/>
                  </a:rPr>
                  <a:t>[2]</a:t>
                </a:r>
              </a:p>
              <a:p>
                <a:pPr algn="just" rtl="1">
                  <a:lnSpc>
                    <a:spcPct val="107000"/>
                  </a:lnSpc>
                  <a:spcAft>
                    <a:spcPts val="8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1</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𝑘</m:t>
                          </m:r>
                        </m:sup>
                      </m:sSup>
                      <m:r>
                        <a:rPr lang="en-US" sz="2000" i="1">
                          <a:latin typeface="Cambria Math" panose="02040503050406030204" pitchFamily="18" charset="0"/>
                        </a:rPr>
                        <m:t>+</m:t>
                      </m:r>
                      <m:r>
                        <a:rPr lang="en-US" sz="2000" i="1">
                          <a:latin typeface="Cambria Math" panose="02040503050406030204" pitchFamily="18" charset="0"/>
                        </a:rPr>
                        <m:t>𝛼</m:t>
                      </m:r>
                      <m:r>
                        <a:rPr lang="en-US" sz="2000" i="1">
                          <a:latin typeface="Cambria Math" panose="02040503050406030204" pitchFamily="18" charset="0"/>
                        </a:rPr>
                        <m:t>𝐶</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i="1">
                              <a:latin typeface="Cambria Math" panose="02040503050406030204" pitchFamily="18" charset="0"/>
                            </a:rPr>
                            <m:t>𝑇</m:t>
                          </m:r>
                        </m:sup>
                      </m:sSup>
                      <m:r>
                        <a:rPr lang="en-US" sz="2000" i="1">
                          <a:latin typeface="Cambria Math" panose="02040503050406030204" pitchFamily="18" charset="0"/>
                        </a:rPr>
                        <m:t>𝑅</m:t>
                      </m:r>
                      <m:d>
                        <m:dPr>
                          <m:ctrlPr>
                            <a:rPr lang="en-US" sz="2000" i="1">
                              <a:latin typeface="Cambria Math" panose="02040503050406030204" pitchFamily="18" charset="0"/>
                            </a:rPr>
                          </m:ctrlPr>
                        </m:dPr>
                        <m:e>
                          <m:r>
                            <a:rPr lang="en-US" sz="2000" i="1">
                              <a:latin typeface="Cambria Math" panose="02040503050406030204" pitchFamily="18" charset="0"/>
                            </a:rPr>
                            <m:t>𝑏</m:t>
                          </m:r>
                          <m:r>
                            <a:rPr lang="en-US" sz="2000" i="1">
                              <a:latin typeface="Cambria Math" panose="02040503050406030204" pitchFamily="18" charset="0"/>
                            </a:rPr>
                            <m:t>−</m:t>
                          </m:r>
                          <m:r>
                            <a:rPr lang="en-US" sz="2000" i="1">
                              <a:latin typeface="Cambria Math" panose="02040503050406030204" pitchFamily="18" charset="0"/>
                            </a:rPr>
                            <m:t>𝐴</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𝑘</m:t>
                              </m:r>
                            </m:sup>
                          </m:sSup>
                        </m:e>
                      </m:d>
                      <m:r>
                        <a:rPr lang="en-US" sz="2000" i="1">
                          <a:latin typeface="Cambria Math" panose="02040503050406030204" pitchFamily="18" charset="0"/>
                        </a:rPr>
                        <m:t>                          (</m:t>
                      </m:r>
                      <m:r>
                        <a:rPr lang="en-US" sz="2000" i="1">
                          <a:latin typeface="Cambria Math" panose="02040503050406030204" pitchFamily="18" charset="0"/>
                        </a:rPr>
                        <m:t>2</m:t>
                      </m:r>
                      <m:r>
                        <a:rPr lang="en-US" sz="2000" i="1">
                          <a:latin typeface="Cambria Math" panose="02040503050406030204" pitchFamily="18" charset="0"/>
                        </a:rPr>
                        <m:t>)</m:t>
                      </m:r>
                    </m:oMath>
                  </m:oMathPara>
                </a14:m>
                <a:endParaRPr lang="en-US" sz="2000" dirty="0">
                  <a:cs typeface="B Nazanin" panose="00000400000000000000" pitchFamily="2" charset="-78"/>
                </a:endParaRPr>
              </a:p>
              <a:p>
                <a:pPr algn="just" rtl="1">
                  <a:lnSpc>
                    <a:spcPct val="107000"/>
                  </a:lnSpc>
                  <a:spcAft>
                    <a:spcPts val="8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ar-SA" sz="2000" dirty="0">
                    <a:cs typeface="B Nazanin" panose="00000400000000000000" pitchFamily="2" charset="-78"/>
                  </a:rPr>
                  <a:t>این تکرارها معادل روش گرادیان کاهشی با پیش شرط‌ساز</a:t>
                </a:r>
                <a:r>
                  <a:rPr lang="en-US" sz="2000" i="1" dirty="0">
                    <a:cs typeface="B Nazanin" panose="00000400000000000000" pitchFamily="2" charset="-78"/>
                  </a:rPr>
                  <a:t>C</a:t>
                </a:r>
                <a:r>
                  <a:rPr lang="en-US" sz="2000" dirty="0">
                    <a:cs typeface="B Nazanin" panose="00000400000000000000" pitchFamily="2" charset="-78"/>
                  </a:rPr>
                  <a:t> </a:t>
                </a:r>
                <a:r>
                  <a:rPr lang="fa-IR" sz="2000" dirty="0">
                    <a:cs typeface="B Nazanin" panose="00000400000000000000" pitchFamily="2" charset="-78"/>
                  </a:rPr>
                  <a:t> </a:t>
                </a:r>
                <a:r>
                  <a:rPr lang="ar-SA" sz="2000" dirty="0">
                    <a:cs typeface="B Nazanin" panose="00000400000000000000" pitchFamily="2" charset="-78"/>
                  </a:rPr>
                  <a:t>ساخته شده از وزن‌های هندسی تابع کمترین مربعات </a:t>
                </a:r>
                <a14:m>
                  <m:oMath xmlns:m="http://schemas.openxmlformats.org/officeDocument/2006/math">
                    <m:r>
                      <a:rPr lang="ar-SA" sz="2000" i="1">
                        <a:latin typeface="Cambria Math" panose="02040503050406030204" pitchFamily="18" charset="0"/>
                      </a:rPr>
                      <m:t> </m:t>
                    </m:r>
                    <m:f>
                      <m:fPr>
                        <m:ctrlPr>
                          <a:rPr lang="en-US" sz="2000" i="1">
                            <a:latin typeface="Cambria Math" panose="02040503050406030204" pitchFamily="18" charset="0"/>
                          </a:rPr>
                        </m:ctrlPr>
                      </m:fPr>
                      <m:num>
                        <m:r>
                          <a:rPr lang="en-US" sz="2000">
                            <a:latin typeface="Cambria Math" panose="02040503050406030204" pitchFamily="18" charset="0"/>
                          </a:rPr>
                          <m:t>1</m:t>
                        </m:r>
                      </m:num>
                      <m:den>
                        <m:r>
                          <a:rPr lang="en-US" sz="2000" i="1">
                            <a:latin typeface="Cambria Math" panose="02040503050406030204" pitchFamily="18" charset="0"/>
                          </a:rPr>
                          <m:t>2</m:t>
                        </m:r>
                      </m:den>
                    </m:f>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𝐴𝑥</m:t>
                        </m:r>
                        <m:r>
                          <a:rPr lang="en-US" sz="2000" i="1">
                            <a:latin typeface="Cambria Math" panose="02040503050406030204" pitchFamily="18" charset="0"/>
                          </a:rPr>
                          <m:t>−</m:t>
                        </m:r>
                        <m:sSubSup>
                          <m:sSubSupPr>
                            <m:ctrlPr>
                              <a:rPr lang="en-US" sz="2000" i="1">
                                <a:latin typeface="Cambria Math" panose="02040503050406030204" pitchFamily="18" charset="0"/>
                              </a:rPr>
                            </m:ctrlPr>
                          </m:sSub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e>
                            </m:d>
                          </m:e>
                          <m:sub>
                            <m:r>
                              <a:rPr lang="en-US" sz="2000" i="1">
                                <a:latin typeface="Cambria Math" panose="02040503050406030204" pitchFamily="18" charset="0"/>
                              </a:rPr>
                              <m:t>𝑅</m:t>
                            </m:r>
                          </m:sub>
                          <m:sup>
                            <m:r>
                              <a:rPr lang="en-US" sz="2000" i="1">
                                <a:latin typeface="Cambria Math" panose="02040503050406030204" pitchFamily="18" charset="0"/>
                              </a:rPr>
                              <m:t>2</m:t>
                            </m:r>
                          </m:sup>
                        </m:sSubSup>
                      </m:e>
                    </m:d>
                  </m:oMath>
                </a14:m>
                <a:r>
                  <a:rPr lang="fa-IR" sz="2000" dirty="0">
                    <a:cs typeface="B Nazanin" panose="00000400000000000000" pitchFamily="2" charset="-78"/>
                  </a:rPr>
                  <a:t> است. </a:t>
                </a:r>
                <a:endParaRPr lang="en-US" sz="2000" dirty="0">
                  <a:cs typeface="B Nazanin" panose="00000400000000000000" pitchFamily="2" charset="-78"/>
                </a:endParaRPr>
              </a:p>
              <a:p>
                <a:pPr algn="just" rtl="1">
                  <a:lnSpc>
                    <a:spcPct val="107000"/>
                  </a:lnSpc>
                  <a:spcAft>
                    <a:spcPts val="800"/>
                  </a:spcAft>
                </a:pPr>
                <a:r>
                  <a:rPr lang="fa-IR" sz="2000" dirty="0">
                    <a:cs typeface="B Nazanin" panose="00000400000000000000" pitchFamily="2" charset="-78"/>
                  </a:rPr>
                  <a:t>با افزودن  گرادیان منظم‌ساز به تساوی</a:t>
                </a:r>
                <a:r>
                  <a:rPr lang="en-US" sz="2000" dirty="0">
                    <a:cs typeface="B Nazanin" panose="00000400000000000000" pitchFamily="2" charset="-78"/>
                  </a:rPr>
                  <a:t> (2)</a:t>
                </a:r>
                <a:r>
                  <a:rPr lang="fa-IR" sz="2000" dirty="0">
                    <a:cs typeface="B Nazanin" panose="00000400000000000000" pitchFamily="2" charset="-78"/>
                  </a:rPr>
                  <a:t>نسخه‌ای از </a:t>
                </a:r>
                <a:r>
                  <a:rPr lang="en-US" sz="2000" i="1" dirty="0">
                    <a:cs typeface="B Nazanin" panose="00000400000000000000" pitchFamily="2" charset="-78"/>
                  </a:rPr>
                  <a:t>SIRT</a:t>
                </a:r>
                <a:r>
                  <a:rPr lang="fa-IR" sz="2000" dirty="0">
                    <a:cs typeface="B Nazanin" panose="00000400000000000000" pitchFamily="2" charset="-78"/>
                  </a:rPr>
                  <a:t>  به‌دست می‌آید که مساله مینیمم‌کننده زیر را حل می‌کند:  </a:t>
                </a:r>
                <a:r>
                  <a:rPr lang="en-US" sz="200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[3]</a:t>
                </a:r>
              </a:p>
              <a:p>
                <a:pPr rtl="1"/>
                <a:endParaRPr lang="fa-IR" sz="2000" dirty="0">
                  <a:latin typeface="Cambria Math" panose="02040503050406030204" pitchFamily="18" charset="0"/>
                </a:endParaRPr>
              </a:p>
              <a:p>
                <a:pPr rtl="1"/>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  (</m:t>
                      </m:r>
                      <m:r>
                        <a:rPr lang="en-US" sz="2000">
                          <a:latin typeface="Cambria Math" panose="02040503050406030204" pitchFamily="18" charset="0"/>
                        </a:rPr>
                        <m:t>3</m:t>
                      </m:r>
                      <m:r>
                        <a:rPr lang="en-US" sz="2000" i="1">
                          <a:latin typeface="Cambria Math" panose="02040503050406030204" pitchFamily="18" charset="0"/>
                        </a:rPr>
                        <m:t>)</m:t>
                      </m:r>
                    </m:oMath>
                  </m:oMathPara>
                </a14:m>
                <a:endParaRPr lang="en-US" sz="2000" dirty="0">
                  <a:cs typeface="B Nazanin" panose="00000400000000000000" pitchFamily="2" charset="-78"/>
                </a:endParaRPr>
              </a:p>
              <a:p>
                <a:pPr algn="ctr" rtl="1">
                  <a:lnSpc>
                    <a:spcPct val="107000"/>
                  </a:lnSpc>
                  <a:spcAft>
                    <a:spcPts val="800"/>
                  </a:spcAft>
                </a:pPr>
                <a:endParaRPr lang="en-US" sz="2000" dirty="0">
                  <a:cs typeface="B Nazanin" panose="00000400000000000000" pitchFamily="2" charset="-78"/>
                </a:endParaRPr>
              </a:p>
              <a:p>
                <a:pPr algn="r" rtl="1">
                  <a:lnSpc>
                    <a:spcPct val="107000"/>
                  </a:lnSpc>
                  <a:spcAft>
                    <a:spcPts val="800"/>
                  </a:spcAft>
                </a:pPr>
                <a:r>
                  <a:rPr lang="fa-IR" sz="2000" dirty="0">
                    <a:cs typeface="B Nazanin" panose="00000400000000000000" pitchFamily="2" charset="-78"/>
                  </a:rPr>
                  <a:t>دقت داشته باشید که در رابطه (</a:t>
                </a:r>
                <a:r>
                  <a:rPr lang="en-US" sz="2000" dirty="0">
                    <a:cs typeface="B Nazanin" panose="00000400000000000000" pitchFamily="2" charset="-78"/>
                  </a:rPr>
                  <a:t>3</a:t>
                </a:r>
                <a:r>
                  <a:rPr lang="fa-IR" sz="2000" dirty="0">
                    <a:cs typeface="B Nazanin" panose="00000400000000000000" pitchFamily="2" charset="-78"/>
                  </a:rPr>
                  <a:t>) از یک نرم</a:t>
                </a:r>
                <a:r>
                  <a:rPr lang="en-US" sz="2000" dirty="0">
                    <a:cs typeface="B Nazanin" panose="00000400000000000000" pitchFamily="2" charset="-78"/>
                  </a:rPr>
                  <a:t> </a:t>
                </a:r>
                <a:r>
                  <a:rPr lang="en-US" sz="2000" i="1" dirty="0">
                    <a:cs typeface="B Nazanin" panose="00000400000000000000" pitchFamily="2" charset="-78"/>
                  </a:rPr>
                  <a:t>R</a:t>
                </a:r>
                <a:r>
                  <a:rPr lang="en-US" sz="2000" dirty="0">
                    <a:cs typeface="B Nazanin" panose="00000400000000000000" pitchFamily="2" charset="-78"/>
                  </a:rPr>
                  <a:t> </a:t>
                </a:r>
                <a:r>
                  <a:rPr lang="fa-IR" sz="2000" dirty="0">
                    <a:cs typeface="B Nazanin" panose="00000400000000000000" pitchFamily="2" charset="-78"/>
                  </a:rPr>
                  <a:t>استفاده شده ، سپس ما </a:t>
                </a:r>
                <a:r>
                  <a:rPr lang="en-US" sz="2000" dirty="0">
                    <a:cs typeface="B Nazanin" panose="00000400000000000000" pitchFamily="2" charset="-78"/>
                  </a:rPr>
                  <a:t> </a:t>
                </a:r>
                <a:r>
                  <a:rPr lang="en-US" sz="2000" i="1" dirty="0">
                    <a:cs typeface="B Nazanin" panose="00000400000000000000" pitchFamily="2" charset="-78"/>
                  </a:rPr>
                  <a:t>SIRT</a:t>
                </a:r>
                <a:r>
                  <a:rPr lang="en-US" sz="2000" dirty="0">
                    <a:cs typeface="B Nazanin" panose="00000400000000000000" pitchFamily="2" charset="-78"/>
                  </a:rPr>
                  <a:t> </a:t>
                </a:r>
                <a:r>
                  <a:rPr lang="fa-IR" sz="2000" dirty="0">
                    <a:cs typeface="B Nazanin" panose="00000400000000000000" pitchFamily="2" charset="-78"/>
                  </a:rPr>
                  <a:t>را با استفاده از یک تبدیل متغیر ساده طوری تغییر می‌دهیم که مساله </a:t>
                </a:r>
                <a:r>
                  <a:rPr lang="en-US" sz="2000" i="1" dirty="0">
                    <a:cs typeface="B Nazanin" panose="00000400000000000000" pitchFamily="2" charset="-78"/>
                  </a:rPr>
                  <a:t>RWLS</a:t>
                </a:r>
                <a:r>
                  <a:rPr lang="fa-IR" sz="2000" dirty="0">
                    <a:cs typeface="B Nazanin" panose="00000400000000000000" pitchFamily="2" charset="-78"/>
                  </a:rPr>
                  <a:t>  رابطه(1) را  براساس نرم   </a:t>
                </a:r>
                <a:r>
                  <a:rPr lang="en-US" sz="2000" i="1" dirty="0">
                    <a:cs typeface="B Nazanin" panose="00000400000000000000" pitchFamily="2" charset="-78"/>
                  </a:rPr>
                  <a:t>W</a:t>
                </a:r>
                <a:r>
                  <a:rPr lang="fa-IR" sz="2000" i="1" dirty="0">
                    <a:cs typeface="B Nazanin" panose="00000400000000000000" pitchFamily="2" charset="-78"/>
                  </a:rPr>
                  <a:t> </a:t>
                </a:r>
                <a:r>
                  <a:rPr lang="fa-IR" sz="2000" dirty="0">
                    <a:cs typeface="B Nazanin" panose="00000400000000000000" pitchFamily="2" charset="-78"/>
                  </a:rPr>
                  <a:t>است حل کند.  </a:t>
                </a:r>
                <a:endParaRPr lang="en-US" sz="2000" dirty="0">
                  <a:cs typeface="B Nazanin" panose="00000400000000000000" pitchFamily="2" charset="-78"/>
                </a:endParaRPr>
              </a:p>
              <a:p>
                <a:pPr algn="ctr" rtl="1">
                  <a:lnSpc>
                    <a:spcPct val="107000"/>
                  </a:lnSpc>
                  <a:spcAft>
                    <a:spcPts val="800"/>
                  </a:spcAft>
                </a:pPr>
                <a:endParaRPr lang="en-US" sz="1600" dirty="0"/>
              </a:p>
              <a:p>
                <a:pPr algn="just" rtl="1">
                  <a:lnSpc>
                    <a:spcPct val="107000"/>
                  </a:lnSpc>
                  <a:spcAft>
                    <a:spcPts val="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0" y="914400"/>
                <a:ext cx="11397803" cy="5527988"/>
              </a:xfrm>
              <a:prstGeom prst="rect">
                <a:avLst/>
              </a:prstGeom>
              <a:blipFill>
                <a:blip r:embed="rId3"/>
                <a:stretch>
                  <a:fillRect l="-1070" t="-662" r="-535"/>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864850" y="3926351"/>
            <a:ext cx="3705225" cy="876300"/>
          </a:xfrm>
          <a:prstGeom prst="rect">
            <a:avLst/>
          </a:prstGeom>
        </p:spPr>
      </p:pic>
    </p:spTree>
    <p:extLst>
      <p:ext uri="{BB962C8B-B14F-4D97-AF65-F5344CB8AC3E}">
        <p14:creationId xmlns:p14="http://schemas.microsoft.com/office/powerpoint/2010/main" val="385086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640" y="423689"/>
                <a:ext cx="11109960" cy="75905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Times New Roman" panose="02020603050405020304" pitchFamily="18" charset="0"/>
                    <a:cs typeface="B Nazanin" panose="00000400000000000000" pitchFamily="2" charset="-78"/>
                  </a:rPr>
                  <a:t>تکرارکلاسیک </a:t>
                </a:r>
                <a:r>
                  <a:rPr lang="en-US" sz="2000" dirty="0">
                    <a:latin typeface="Calibri" panose="020F0502020204030204" pitchFamily="34" charset="0"/>
                    <a:ea typeface="Times New Roman" panose="02020603050405020304" pitchFamily="18" charset="0"/>
                    <a:cs typeface="B Nazanin" panose="00000400000000000000" pitchFamily="2" charset="-78"/>
                  </a:rPr>
                  <a:t> </a:t>
                </a:r>
                <a:r>
                  <a:rPr lang="en-US" sz="2000" i="1" dirty="0">
                    <a:effectLst/>
                    <a:latin typeface="Calibri" panose="020F0502020204030204" pitchFamily="34" charset="0"/>
                    <a:ea typeface="Times New Roman" panose="02020603050405020304" pitchFamily="18" charset="0"/>
                    <a:cs typeface="B Nazanin" panose="00000400000000000000" pitchFamily="2" charset="-78"/>
                  </a:rPr>
                  <a:t>SIRT</a:t>
                </a:r>
                <a:r>
                  <a:rPr lang="en-US" sz="2000" dirty="0">
                    <a:effectLst/>
                    <a:latin typeface="B Zar" panose="00000400000000000000" pitchFamily="2" charset="-78"/>
                    <a:ea typeface="Times New Roman" panose="02020603050405020304" pitchFamily="18" charset="0"/>
                    <a:cs typeface="B Nazanin" panose="00000400000000000000" pitchFamily="2" charset="-78"/>
                  </a:rPr>
                  <a:t> </a:t>
                </a:r>
                <a:r>
                  <a:rPr lang="fa-IR" sz="2000" dirty="0">
                    <a:effectLst/>
                    <a:latin typeface="B Zar" panose="00000400000000000000" pitchFamily="2" charset="-78"/>
                    <a:ea typeface="Times New Roman" panose="02020603050405020304" pitchFamily="18" charset="0"/>
                    <a:cs typeface="B Nazanin" panose="00000400000000000000" pitchFamily="2" charset="-78"/>
                  </a:rPr>
                  <a:t>برای حل دستگاه</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B Zar" panose="00000400000000000000" pitchFamily="2" charset="-78"/>
                          </a:rPr>
                        </m:ctrlPr>
                      </m:accPr>
                      <m:e>
                        <m:r>
                          <a:rPr lang="en-US" sz="2000" i="1">
                            <a:effectLst/>
                            <a:latin typeface="Cambria Math" panose="02040503050406030204" pitchFamily="18" charset="0"/>
                            <a:ea typeface="Times New Roman" panose="02020603050405020304" pitchFamily="18" charset="0"/>
                            <a:cs typeface="B Zar" panose="00000400000000000000" pitchFamily="2" charset="-78"/>
                          </a:rPr>
                          <m:t>𝐴</m:t>
                        </m:r>
                      </m:e>
                    </m:acc>
                  </m:oMath>
                </a14:m>
                <a:r>
                  <a:rPr lang="en-US" sz="2000" i="1" dirty="0">
                    <a:effectLst/>
                    <a:latin typeface="Calibri" panose="020F0502020204030204" pitchFamily="34" charset="0"/>
                    <a:ea typeface="Times New Roman" panose="02020603050405020304" pitchFamily="18" charset="0"/>
                    <a:cs typeface="B Nazanin" panose="00000400000000000000" pitchFamily="2" charset="-78"/>
                  </a:rPr>
                  <a:t>X=</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B Zar" panose="00000400000000000000" pitchFamily="2" charset="-78"/>
                          </a:rPr>
                        </m:ctrlPr>
                      </m:accPr>
                      <m:e>
                        <m:r>
                          <a:rPr lang="en-US" sz="2000" i="1">
                            <a:effectLst/>
                            <a:latin typeface="Cambria Math" panose="02040503050406030204" pitchFamily="18" charset="0"/>
                            <a:ea typeface="Times New Roman" panose="02020603050405020304" pitchFamily="18" charset="0"/>
                            <a:cs typeface="B Zar" panose="00000400000000000000" pitchFamily="2" charset="-78"/>
                          </a:rPr>
                          <m:t>𝑏</m:t>
                        </m:r>
                      </m:e>
                    </m:acc>
                  </m:oMath>
                </a14:m>
                <a:r>
                  <a:rPr lang="fa-IR" sz="2000" dirty="0">
                    <a:effectLst/>
                    <a:latin typeface="Calibri" panose="020F0502020204030204" pitchFamily="34" charset="0"/>
                    <a:ea typeface="Times New Roman" panose="02020603050405020304" pitchFamily="18" charset="0"/>
                    <a:cs typeface="B Nazanin" panose="00000400000000000000" pitchFamily="2" charset="-78"/>
                  </a:rPr>
                  <a:t>   با منظم‌ساز درجه دوم با ضرب کردن معادلات نرمال مربوط در نسخه‌ای تغییریافته (3) که توسط</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B Zar" panose="00000400000000000000" pitchFamily="2" charset="-78"/>
                          </a:rPr>
                        </m:ctrlPr>
                      </m:accPr>
                      <m:e>
                        <m:r>
                          <a:rPr lang="en-US" sz="2000" i="1">
                            <a:effectLst/>
                            <a:latin typeface="Cambria Math" panose="02040503050406030204" pitchFamily="18" charset="0"/>
                            <a:ea typeface="Times New Roman" panose="02020603050405020304" pitchFamily="18" charset="0"/>
                            <a:cs typeface="B Zar" panose="00000400000000000000" pitchFamily="2" charset="-78"/>
                          </a:rPr>
                          <m:t>𝐶</m:t>
                        </m:r>
                      </m:e>
                    </m:acc>
                  </m:oMath>
                </a14:m>
                <a:r>
                  <a:rPr lang="en-US" sz="2000" dirty="0">
                    <a:effectLst/>
                    <a:latin typeface="B Zar" panose="00000400000000000000" pitchFamily="2" charset="-78"/>
                    <a:ea typeface="Times New Roman" panose="02020603050405020304" pitchFamily="18" charset="0"/>
                    <a:cs typeface="B Nazanin" panose="00000400000000000000" pitchFamily="2" charset="-78"/>
                  </a:rPr>
                  <a:t> </a:t>
                </a:r>
                <a:r>
                  <a:rPr lang="fa-IR" sz="2000" dirty="0">
                    <a:effectLst/>
                    <a:latin typeface="B Zar" panose="00000400000000000000" pitchFamily="2" charset="-78"/>
                    <a:ea typeface="Times New Roman" panose="02020603050405020304" pitchFamily="18" charset="0"/>
                    <a:cs typeface="B Nazanin" panose="00000400000000000000" pitchFamily="2" charset="-78"/>
                  </a:rPr>
                  <a:t> به‌دست می‌آید، به‌صورت زیر است: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 y="423689"/>
                <a:ext cx="11109960" cy="759054"/>
              </a:xfrm>
              <a:prstGeom prst="rect">
                <a:avLst/>
              </a:prstGeom>
              <a:blipFill>
                <a:blip r:embed="rId2"/>
                <a:stretch>
                  <a:fillRect t="-5645" r="-549" b="-14516"/>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3255644" y="1303090"/>
            <a:ext cx="2566035" cy="597218"/>
          </a:xfrm>
          <a:prstGeom prst="rect">
            <a:avLst/>
          </a:prstGeom>
        </p:spPr>
      </p:pic>
      <p:pic>
        <p:nvPicPr>
          <p:cNvPr id="4" name="Picture 3"/>
          <p:cNvPicPr>
            <a:picLocks noChangeAspect="1"/>
          </p:cNvPicPr>
          <p:nvPr/>
        </p:nvPicPr>
        <p:blipFill>
          <a:blip r:embed="rId4"/>
          <a:stretch>
            <a:fillRect/>
          </a:stretch>
        </p:blipFill>
        <p:spPr>
          <a:xfrm>
            <a:off x="2465068" y="1881816"/>
            <a:ext cx="4638675" cy="619125"/>
          </a:xfrm>
          <a:prstGeom prst="rect">
            <a:avLst/>
          </a:prstGeom>
        </p:spPr>
      </p:pic>
      <p:sp>
        <p:nvSpPr>
          <p:cNvPr id="5" name="TextBox 4"/>
          <p:cNvSpPr txBox="1"/>
          <p:nvPr/>
        </p:nvSpPr>
        <p:spPr>
          <a:xfrm>
            <a:off x="9220200" y="1367236"/>
            <a:ext cx="838200" cy="369332"/>
          </a:xfrm>
          <a:prstGeom prst="rect">
            <a:avLst/>
          </a:prstGeom>
          <a:noFill/>
        </p:spPr>
        <p:txBody>
          <a:bodyPr wrap="square" rtlCol="1">
            <a:spAutoFit/>
          </a:bodyPr>
          <a:lstStyle/>
          <a:p>
            <a:r>
              <a:rPr lang="fa-IR" dirty="0"/>
              <a:t>(4)</a:t>
            </a:r>
          </a:p>
        </p:txBody>
      </p:sp>
      <p:sp>
        <p:nvSpPr>
          <p:cNvPr id="6" name="Rectangle 5"/>
          <p:cNvSpPr/>
          <p:nvPr/>
        </p:nvSpPr>
        <p:spPr>
          <a:xfrm>
            <a:off x="8397240" y="2050501"/>
            <a:ext cx="2560320" cy="789447"/>
          </a:xfrm>
          <a:prstGeom prst="rect">
            <a:avLst/>
          </a:prstGeom>
        </p:spPr>
        <p:txBody>
          <a:bodyPr wrap="square">
            <a:spAutoFit/>
          </a:bodyPr>
          <a:lstStyle/>
          <a:p>
            <a:pPr algn="r" rtl="1">
              <a:lnSpc>
                <a:spcPct val="107000"/>
              </a:lnSpc>
              <a:spcAft>
                <a:spcPts val="300"/>
              </a:spcAft>
            </a:pPr>
            <a:endParaRPr lang="fa-IR"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با استفاده از تساوی‌های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3429564" y="3234652"/>
            <a:ext cx="7878515" cy="789447"/>
          </a:xfrm>
          <a:prstGeom prst="rect">
            <a:avLst/>
          </a:prstGeom>
        </p:spPr>
        <p:txBody>
          <a:bodyPr wrap="square">
            <a:spAutoFit/>
          </a:bodyPr>
          <a:lstStyle/>
          <a:p>
            <a:pPr algn="r" rtl="1">
              <a:lnSpc>
                <a:spcPct val="107000"/>
              </a:lnSpc>
              <a:spcAft>
                <a:spcPts val="300"/>
              </a:spcAft>
            </a:pPr>
            <a:endParaRPr lang="fa-IR" sz="20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رحسب متغیرهای اصلی نسخه‌‌ی </a:t>
            </a:r>
            <a:r>
              <a:rPr lang="en-US" sz="2000" dirty="0">
                <a:latin typeface="Calibri" panose="020F0502020204030204" pitchFamily="34" charset="0"/>
                <a:ea typeface="Calibri" panose="020F0502020204030204" pitchFamily="34" charset="0"/>
                <a:cs typeface="B Nazanin" panose="00000400000000000000" pitchFamily="2" charset="-78"/>
              </a:rPr>
              <a:t>SIRT</a:t>
            </a:r>
            <a:r>
              <a:rPr lang="fa-IR" sz="2000" dirty="0">
                <a:latin typeface="Arial" panose="020B0604020202020204" pitchFamily="34" charset="0"/>
                <a:ea typeface="Calibri" panose="020F0502020204030204" pitchFamily="34" charset="0"/>
                <a:cs typeface="B Nazanin" panose="00000400000000000000" pitchFamily="2" charset="-78"/>
              </a:rPr>
              <a:t> به‌صورت زیر بیان می‌شود: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9" name="Picture 8"/>
          <p:cNvPicPr>
            <a:picLocks noChangeAspect="1"/>
          </p:cNvPicPr>
          <p:nvPr/>
        </p:nvPicPr>
        <p:blipFill>
          <a:blip r:embed="rId5"/>
          <a:stretch>
            <a:fillRect/>
          </a:stretch>
        </p:blipFill>
        <p:spPr>
          <a:xfrm>
            <a:off x="1557336" y="4263998"/>
            <a:ext cx="4953000" cy="581025"/>
          </a:xfrm>
          <a:prstGeom prst="rect">
            <a:avLst/>
          </a:prstGeom>
        </p:spPr>
      </p:pic>
      <p:pic>
        <p:nvPicPr>
          <p:cNvPr id="10" name="Picture 9"/>
          <p:cNvPicPr>
            <a:picLocks noChangeAspect="1"/>
          </p:cNvPicPr>
          <p:nvPr/>
        </p:nvPicPr>
        <p:blipFill>
          <a:blip r:embed="rId6"/>
          <a:stretch>
            <a:fillRect/>
          </a:stretch>
        </p:blipFill>
        <p:spPr>
          <a:xfrm>
            <a:off x="2253226" y="4767706"/>
            <a:ext cx="2352675" cy="428625"/>
          </a:xfrm>
          <a:prstGeom prst="rect">
            <a:avLst/>
          </a:prstGeom>
        </p:spPr>
      </p:pic>
      <p:sp>
        <p:nvSpPr>
          <p:cNvPr id="11" name="TextBox 10"/>
          <p:cNvSpPr txBox="1"/>
          <p:nvPr/>
        </p:nvSpPr>
        <p:spPr>
          <a:xfrm>
            <a:off x="8724900" y="4288027"/>
            <a:ext cx="914400" cy="372654"/>
          </a:xfrm>
          <a:prstGeom prst="rect">
            <a:avLst/>
          </a:prstGeom>
          <a:noFill/>
        </p:spPr>
        <p:txBody>
          <a:bodyPr wrap="square" rtlCol="1">
            <a:spAutoFit/>
          </a:bodyPr>
          <a:lstStyle/>
          <a:p>
            <a:r>
              <a:rPr lang="fa-IR" dirty="0"/>
              <a:t>(5)</a:t>
            </a:r>
          </a:p>
        </p:txBody>
      </p:sp>
      <mc:AlternateContent xmlns:mc="http://schemas.openxmlformats.org/markup-compatibility/2006">
        <mc:Choice xmlns:a14="http://schemas.microsoft.com/office/drawing/2010/main" Requires="a14">
          <p:sp>
            <p:nvSpPr>
              <p:cNvPr id="12" name="Rectangle 11"/>
              <p:cNvSpPr/>
              <p:nvPr/>
            </p:nvSpPr>
            <p:spPr>
              <a:xfrm>
                <a:off x="931542" y="5296124"/>
                <a:ext cx="10559417" cy="75174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به‌عبارت دیگر </a:t>
                </a:r>
                <a:r>
                  <a:rPr lang="en-US" sz="2000" dirty="0">
                    <a:latin typeface="Calibri" panose="020F0502020204030204" pitchFamily="34" charset="0"/>
                    <a:ea typeface="Calibri" panose="020F0502020204030204" pitchFamily="34" charset="0"/>
                    <a:cs typeface="B Nazanin" panose="00000400000000000000" pitchFamily="2" charset="-78"/>
                  </a:rPr>
                  <a:t> SIRT</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تغییریافته یک تکرار ریچاردسون است که مساله </a:t>
                </a:r>
                <a:r>
                  <a:rPr lang="en-US" sz="2000" dirty="0">
                    <a:latin typeface="Calibri" panose="020F0502020204030204" pitchFamily="34" charset="0"/>
                    <a:ea typeface="Calibri" panose="020F0502020204030204" pitchFamily="34" charset="0"/>
                    <a:cs typeface="B Nazanin" panose="00000400000000000000" pitchFamily="2" charset="-78"/>
                  </a:rPr>
                  <a:t>RWLS </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(1)</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را با استفاده از گرادیان کاهشی، با در نظر گرفتن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B Zar" panose="00000400000000000000" pitchFamily="2" charset="-78"/>
                          </a:rPr>
                        </m:ctrlPr>
                      </m:accPr>
                      <m:e>
                        <m:r>
                          <a:rPr lang="en-US" sz="2000" i="1">
                            <a:latin typeface="Cambria Math" panose="02040503050406030204" pitchFamily="18" charset="0"/>
                            <a:ea typeface="Times New Roman" panose="02020603050405020304" pitchFamily="18" charset="0"/>
                            <a:cs typeface="B Zar" panose="00000400000000000000" pitchFamily="2" charset="-78"/>
                          </a:rPr>
                          <m:t>𝐶</m:t>
                        </m:r>
                      </m:e>
                    </m:acc>
                  </m:oMath>
                </a14:m>
                <a:r>
                  <a:rPr lang="en-US" sz="2000" dirty="0">
                    <a:latin typeface="B Zar" panose="00000400000000000000" pitchFamily="2" charset="-78"/>
                    <a:ea typeface="Times New Roman" panose="02020603050405020304" pitchFamily="18" charset="0"/>
                    <a:cs typeface="B Nazanin" panose="00000400000000000000" pitchFamily="2" charset="-78"/>
                  </a:rPr>
                  <a:t> </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به ‌عنوان پیش شرط قطری حل می‌کند.</a:t>
                </a:r>
              </a:p>
            </p:txBody>
          </p:sp>
        </mc:Choice>
        <mc:Fallback>
          <p:sp>
            <p:nvSpPr>
              <p:cNvPr id="12" name="Rectangle 11"/>
              <p:cNvSpPr>
                <a:spLocks noRot="1" noChangeAspect="1" noMove="1" noResize="1" noEditPoints="1" noAdjustHandles="1" noChangeArrowheads="1" noChangeShapeType="1" noTextEdit="1"/>
              </p:cNvSpPr>
              <p:nvPr/>
            </p:nvSpPr>
            <p:spPr>
              <a:xfrm>
                <a:off x="931542" y="5296124"/>
                <a:ext cx="10559417" cy="751744"/>
              </a:xfrm>
              <a:prstGeom prst="rect">
                <a:avLst/>
              </a:prstGeom>
              <a:blipFill>
                <a:blip r:embed="rId7"/>
                <a:stretch>
                  <a:fillRect t="-4878" r="-1617" b="-13821"/>
                </a:stretch>
              </a:blipFill>
            </p:spPr>
            <p:txBody>
              <a:bodyPr/>
              <a:lstStyle/>
              <a:p>
                <a:r>
                  <a:rPr lang="en-US">
                    <a:noFill/>
                  </a:rPr>
                  <a:t> </a:t>
                </a:r>
              </a:p>
            </p:txBody>
          </p:sp>
        </mc:Fallback>
      </mc:AlternateContent>
      <p:pic>
        <p:nvPicPr>
          <p:cNvPr id="13" name="Picture 12"/>
          <p:cNvPicPr>
            <a:picLocks noChangeAspect="1"/>
          </p:cNvPicPr>
          <p:nvPr/>
        </p:nvPicPr>
        <p:blipFill>
          <a:blip r:embed="rId8"/>
          <a:stretch>
            <a:fillRect/>
          </a:stretch>
        </p:blipFill>
        <p:spPr>
          <a:xfrm>
            <a:off x="2098354" y="2680901"/>
            <a:ext cx="4067175" cy="1038225"/>
          </a:xfrm>
          <a:prstGeom prst="rect">
            <a:avLst/>
          </a:prstGeom>
        </p:spPr>
      </p:pic>
    </p:spTree>
    <p:extLst>
      <p:ext uri="{BB962C8B-B14F-4D97-AF65-F5344CB8AC3E}">
        <p14:creationId xmlns:p14="http://schemas.microsoft.com/office/powerpoint/2010/main" val="285658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9" y="12879"/>
            <a:ext cx="11384924" cy="6858000"/>
          </a:xfrm>
        </p:spPr>
        <p:txBody>
          <a:bodyPr/>
          <a:lstStyle/>
          <a:p>
            <a:pPr algn="ctr"/>
            <a:br>
              <a:rPr lang="en-US" dirty="0"/>
            </a:br>
            <a:br>
              <a:rPr lang="fa-IR" dirty="0"/>
            </a:br>
            <a:br>
              <a:rPr lang="fa-IR" sz="2000" dirty="0"/>
            </a:br>
            <a:br>
              <a:rPr lang="fa-IR" sz="2000" dirty="0"/>
            </a:br>
            <a:br>
              <a:rPr lang="fa-IR" sz="2000" dirty="0"/>
            </a:br>
            <a:br>
              <a:rPr lang="en-US" sz="2000" dirty="0"/>
            </a:br>
            <a:endParaRPr lang="en-US" dirty="0"/>
          </a:p>
        </p:txBody>
      </p:sp>
      <p:pic>
        <p:nvPicPr>
          <p:cNvPr id="4" name="Picture 3"/>
          <p:cNvPicPr>
            <a:picLocks noChangeAspect="1"/>
          </p:cNvPicPr>
          <p:nvPr/>
        </p:nvPicPr>
        <p:blipFill>
          <a:blip r:embed="rId3"/>
          <a:stretch>
            <a:fillRect/>
          </a:stretch>
        </p:blipFill>
        <p:spPr>
          <a:xfrm>
            <a:off x="1618063" y="1762472"/>
            <a:ext cx="3867150" cy="600007"/>
          </a:xfrm>
          <a:prstGeom prst="rect">
            <a:avLst/>
          </a:prstGeom>
        </p:spPr>
      </p:pic>
      <p:pic>
        <p:nvPicPr>
          <p:cNvPr id="6" name="Picture 5"/>
          <p:cNvPicPr>
            <a:picLocks noChangeAspect="1"/>
          </p:cNvPicPr>
          <p:nvPr/>
        </p:nvPicPr>
        <p:blipFill>
          <a:blip r:embed="rId4"/>
          <a:stretch>
            <a:fillRect/>
          </a:stretch>
        </p:blipFill>
        <p:spPr>
          <a:xfrm>
            <a:off x="650699" y="3418542"/>
            <a:ext cx="4255394" cy="507039"/>
          </a:xfrm>
          <a:prstGeom prst="rect">
            <a:avLst/>
          </a:prstGeom>
        </p:spPr>
      </p:pic>
      <p:pic>
        <p:nvPicPr>
          <p:cNvPr id="7" name="Picture 6"/>
          <p:cNvPicPr>
            <a:picLocks noChangeAspect="1"/>
          </p:cNvPicPr>
          <p:nvPr/>
        </p:nvPicPr>
        <p:blipFill>
          <a:blip r:embed="rId5"/>
          <a:stretch>
            <a:fillRect/>
          </a:stretch>
        </p:blipFill>
        <p:spPr>
          <a:xfrm>
            <a:off x="4725473" y="3478788"/>
            <a:ext cx="3390900" cy="381000"/>
          </a:xfrm>
          <a:prstGeom prst="rect">
            <a:avLst/>
          </a:prstGeom>
        </p:spPr>
      </p:pic>
      <p:sp>
        <p:nvSpPr>
          <p:cNvPr id="8" name="Rectangle 7"/>
          <p:cNvSpPr/>
          <p:nvPr/>
        </p:nvSpPr>
        <p:spPr>
          <a:xfrm>
            <a:off x="1532586" y="4058027"/>
            <a:ext cx="9776674" cy="42165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در بازسازی‌های دوبعدی و سه‌بعدی برای کمترین نرم منظم به‌دست می‌آوریم به‌صورت: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9" name="Picture 8"/>
          <p:cNvPicPr>
            <a:picLocks noChangeAspect="1"/>
          </p:cNvPicPr>
          <p:nvPr/>
        </p:nvPicPr>
        <p:blipFill>
          <a:blip r:embed="rId6"/>
          <a:stretch>
            <a:fillRect/>
          </a:stretch>
        </p:blipFill>
        <p:spPr>
          <a:xfrm>
            <a:off x="347729" y="4479681"/>
            <a:ext cx="3648075" cy="800100"/>
          </a:xfrm>
          <a:prstGeom prst="rect">
            <a:avLst/>
          </a:prstGeom>
        </p:spPr>
      </p:pic>
      <p:sp>
        <p:nvSpPr>
          <p:cNvPr id="11" name="TextBox 10"/>
          <p:cNvSpPr txBox="1"/>
          <p:nvPr/>
        </p:nvSpPr>
        <p:spPr>
          <a:xfrm>
            <a:off x="8855640" y="4879612"/>
            <a:ext cx="556603" cy="369332"/>
          </a:xfrm>
          <a:prstGeom prst="rect">
            <a:avLst/>
          </a:prstGeom>
          <a:noFill/>
        </p:spPr>
        <p:txBody>
          <a:bodyPr wrap="square" rtlCol="0">
            <a:spAutoFit/>
          </a:bodyPr>
          <a:lstStyle/>
          <a:p>
            <a:r>
              <a:rPr lang="en-US" dirty="0"/>
              <a:t>(</a:t>
            </a:r>
            <a:r>
              <a:rPr lang="fa-IR" dirty="0"/>
              <a:t>9</a:t>
            </a:r>
            <a:r>
              <a:rPr lang="en-US" dirty="0"/>
              <a:t>)</a:t>
            </a:r>
          </a:p>
        </p:txBody>
      </p:sp>
      <p:pic>
        <p:nvPicPr>
          <p:cNvPr id="12" name="Picture 11"/>
          <p:cNvPicPr>
            <a:picLocks noChangeAspect="1"/>
          </p:cNvPicPr>
          <p:nvPr/>
        </p:nvPicPr>
        <p:blipFill>
          <a:blip r:embed="rId7"/>
          <a:stretch>
            <a:fillRect/>
          </a:stretch>
        </p:blipFill>
        <p:spPr>
          <a:xfrm>
            <a:off x="4381386" y="4608268"/>
            <a:ext cx="3676650" cy="542925"/>
          </a:xfrm>
          <a:prstGeom prst="rect">
            <a:avLst/>
          </a:prstGeom>
        </p:spPr>
      </p:pic>
      <p:sp>
        <p:nvSpPr>
          <p:cNvPr id="16" name="TextBox 15"/>
          <p:cNvSpPr txBox="1"/>
          <p:nvPr/>
        </p:nvSpPr>
        <p:spPr>
          <a:xfrm>
            <a:off x="8816869" y="3418673"/>
            <a:ext cx="528893" cy="369332"/>
          </a:xfrm>
          <a:prstGeom prst="rect">
            <a:avLst/>
          </a:prstGeom>
          <a:noFill/>
        </p:spPr>
        <p:txBody>
          <a:bodyPr wrap="square" rtlCol="0">
            <a:spAutoFit/>
          </a:bodyPr>
          <a:lstStyle/>
          <a:p>
            <a:r>
              <a:rPr lang="fa-IR" dirty="0"/>
              <a:t>(8)</a:t>
            </a:r>
            <a:endParaRPr lang="en-US" dirty="0"/>
          </a:p>
        </p:txBody>
      </p:sp>
      <p:sp>
        <p:nvSpPr>
          <p:cNvPr id="19" name="Rectangle 18"/>
          <p:cNvSpPr/>
          <p:nvPr/>
        </p:nvSpPr>
        <p:spPr>
          <a:xfrm>
            <a:off x="5762215" y="191504"/>
            <a:ext cx="4591642" cy="421654"/>
          </a:xfrm>
          <a:prstGeom prst="rect">
            <a:avLst/>
          </a:prstGeom>
        </p:spPr>
        <p:txBody>
          <a:bodyPr wrap="none">
            <a:spAutoFit/>
          </a:bodyPr>
          <a:lstStyle/>
          <a:p>
            <a:pPr algn="r" rtl="1">
              <a:lnSpc>
                <a:spcPct val="107000"/>
              </a:lnSpc>
              <a:spcAft>
                <a:spcPts val="300"/>
              </a:spcAft>
            </a:pPr>
            <a:r>
              <a:rPr lang="fa-IR" sz="2000" dirty="0">
                <a:cs typeface="B Nazanin" panose="00000400000000000000" pitchFamily="2" charset="-78"/>
              </a:rPr>
              <a:t>طول گام بهینه برای </a:t>
            </a:r>
            <a:r>
              <a:rPr lang="en-US" sz="2000" dirty="0">
                <a:cs typeface="B Nazanin" panose="00000400000000000000" pitchFamily="2" charset="-78"/>
              </a:rPr>
              <a:t>SIRT-RWLS</a:t>
            </a:r>
            <a:r>
              <a:rPr lang="fa-IR" sz="2000" dirty="0">
                <a:cs typeface="B Nazanin" panose="00000400000000000000" pitchFamily="2" charset="-78"/>
              </a:rPr>
              <a:t> بصورت زیر می‌باشد:</a:t>
            </a:r>
          </a:p>
        </p:txBody>
      </p:sp>
      <p:pic>
        <p:nvPicPr>
          <p:cNvPr id="3" name="Picture 2"/>
          <p:cNvPicPr>
            <a:picLocks noChangeAspect="1"/>
          </p:cNvPicPr>
          <p:nvPr/>
        </p:nvPicPr>
        <p:blipFill>
          <a:blip r:embed="rId8"/>
          <a:stretch>
            <a:fillRect/>
          </a:stretch>
        </p:blipFill>
        <p:spPr>
          <a:xfrm>
            <a:off x="3825997" y="756290"/>
            <a:ext cx="3038475" cy="828675"/>
          </a:xfrm>
          <a:prstGeom prst="rect">
            <a:avLst/>
          </a:prstGeom>
        </p:spPr>
      </p:pic>
      <p:pic>
        <p:nvPicPr>
          <p:cNvPr id="15" name="Picture 14"/>
          <p:cNvPicPr>
            <a:picLocks noChangeAspect="1"/>
          </p:cNvPicPr>
          <p:nvPr/>
        </p:nvPicPr>
        <p:blipFill>
          <a:blip r:embed="rId9"/>
          <a:stretch>
            <a:fillRect/>
          </a:stretch>
        </p:blipFill>
        <p:spPr>
          <a:xfrm>
            <a:off x="5439848" y="1931122"/>
            <a:ext cx="1962150" cy="466725"/>
          </a:xfrm>
          <a:prstGeom prst="rect">
            <a:avLst/>
          </a:prstGeom>
        </p:spPr>
      </p:pic>
      <p:sp>
        <p:nvSpPr>
          <p:cNvPr id="17" name="TextBox 16"/>
          <p:cNvSpPr txBox="1"/>
          <p:nvPr/>
        </p:nvSpPr>
        <p:spPr>
          <a:xfrm>
            <a:off x="8750390" y="961440"/>
            <a:ext cx="893083" cy="369332"/>
          </a:xfrm>
          <a:prstGeom prst="rect">
            <a:avLst/>
          </a:prstGeom>
          <a:noFill/>
        </p:spPr>
        <p:txBody>
          <a:bodyPr wrap="square" rtlCol="1">
            <a:spAutoFit/>
          </a:bodyPr>
          <a:lstStyle/>
          <a:p>
            <a:r>
              <a:rPr lang="fa-IR" dirty="0"/>
              <a:t>(6)</a:t>
            </a:r>
          </a:p>
        </p:txBody>
      </p:sp>
      <p:sp>
        <p:nvSpPr>
          <p:cNvPr id="20" name="TextBox 19"/>
          <p:cNvSpPr txBox="1"/>
          <p:nvPr/>
        </p:nvSpPr>
        <p:spPr>
          <a:xfrm>
            <a:off x="8750390" y="1931122"/>
            <a:ext cx="661853" cy="369332"/>
          </a:xfrm>
          <a:prstGeom prst="rect">
            <a:avLst/>
          </a:prstGeom>
          <a:noFill/>
        </p:spPr>
        <p:txBody>
          <a:bodyPr wrap="square" rtlCol="1">
            <a:spAutoFit/>
          </a:bodyPr>
          <a:lstStyle/>
          <a:p>
            <a:r>
              <a:rPr lang="fa-IR" dirty="0"/>
              <a:t>(7)</a:t>
            </a:r>
          </a:p>
        </p:txBody>
      </p:sp>
      <p:sp>
        <p:nvSpPr>
          <p:cNvPr id="21" name="Rectangle 20"/>
          <p:cNvSpPr/>
          <p:nvPr/>
        </p:nvSpPr>
        <p:spPr>
          <a:xfrm>
            <a:off x="4367484" y="5248029"/>
            <a:ext cx="6534161" cy="400110"/>
          </a:xfrm>
          <a:prstGeom prst="rect">
            <a:avLst/>
          </a:prstGeom>
        </p:spPr>
        <p:txBody>
          <a:bodyPr wrap="none">
            <a:spAutoFit/>
          </a:bodyPr>
          <a:lstStyle/>
          <a:p>
            <a:pPr algn="r" rtl="1"/>
            <a:r>
              <a:rPr lang="fa-IR" sz="2000" dirty="0">
                <a:ln w="0"/>
                <a:effectLst>
                  <a:outerShdw blurRad="38100" dist="19050" dir="2700000" algn="tl" rotWithShape="0">
                    <a:schemeClr val="dk1">
                      <a:alpha val="40000"/>
                    </a:schemeClr>
                  </a:outerShdw>
                </a:effectLst>
                <a:cs typeface="B Nazanin" panose="00000400000000000000" pitchFamily="2" charset="-78"/>
              </a:rPr>
              <a:t>طول گام شبه-بهینه با جایگزین</a:t>
            </a:r>
            <a:r>
              <a:rPr lang="en-US" sz="2000" dirty="0">
                <a:ln w="0"/>
                <a:effectLst>
                  <a:outerShdw blurRad="38100" dist="19050" dir="2700000" algn="tl" rotWithShape="0">
                    <a:schemeClr val="dk1">
                      <a:alpha val="40000"/>
                    </a:schemeClr>
                  </a:outerShdw>
                </a:effectLst>
                <a:cs typeface="B Nazanin" panose="00000400000000000000" pitchFamily="2" charset="-78"/>
              </a:rPr>
              <a:t> </a:t>
            </a:r>
            <a:r>
              <a:rPr lang="fa-IR" sz="2000" dirty="0">
                <a:ln w="0"/>
                <a:effectLst>
                  <a:outerShdw blurRad="38100" dist="19050" dir="2700000" algn="tl" rotWithShape="0">
                    <a:schemeClr val="dk1">
                      <a:alpha val="40000"/>
                    </a:schemeClr>
                  </a:outerShdw>
                </a:effectLst>
                <a:cs typeface="B Nazanin" panose="00000400000000000000" pitchFamily="2" charset="-78"/>
              </a:rPr>
              <a:t>(</a:t>
            </a:r>
            <a:r>
              <a:rPr lang="en-US" sz="2000" dirty="0">
                <a:ln w="0"/>
                <a:effectLst>
                  <a:outerShdw blurRad="38100" dist="19050" dir="2700000" algn="tl" rotWithShape="0">
                    <a:schemeClr val="dk1">
                      <a:alpha val="40000"/>
                    </a:schemeClr>
                  </a:outerShdw>
                </a:effectLst>
                <a:cs typeface="B Nazanin" panose="00000400000000000000" pitchFamily="2" charset="-78"/>
              </a:rPr>
              <a:t>7</a:t>
            </a:r>
            <a:r>
              <a:rPr lang="fa-IR" sz="2000" dirty="0">
                <a:ln w="0"/>
                <a:effectLst>
                  <a:outerShdw blurRad="38100" dist="19050" dir="2700000" algn="tl" rotWithShape="0">
                    <a:schemeClr val="dk1">
                      <a:alpha val="40000"/>
                    </a:schemeClr>
                  </a:outerShdw>
                </a:effectLst>
                <a:cs typeface="B Nazanin" panose="00000400000000000000" pitchFamily="2" charset="-78"/>
              </a:rPr>
              <a:t>)، (</a:t>
            </a:r>
            <a:r>
              <a:rPr lang="en-US" sz="2000" dirty="0">
                <a:ln w="0"/>
                <a:effectLst>
                  <a:outerShdw blurRad="38100" dist="19050" dir="2700000" algn="tl" rotWithShape="0">
                    <a:schemeClr val="dk1">
                      <a:alpha val="40000"/>
                    </a:schemeClr>
                  </a:outerShdw>
                </a:effectLst>
                <a:cs typeface="B Nazanin" panose="00000400000000000000" pitchFamily="2" charset="-78"/>
              </a:rPr>
              <a:t>8</a:t>
            </a:r>
            <a:r>
              <a:rPr lang="fa-IR" sz="2000" dirty="0">
                <a:ln w="0"/>
                <a:effectLst>
                  <a:outerShdw blurRad="38100" dist="19050" dir="2700000" algn="tl" rotWithShape="0">
                    <a:schemeClr val="dk1">
                      <a:alpha val="40000"/>
                    </a:schemeClr>
                  </a:outerShdw>
                </a:effectLst>
                <a:cs typeface="B Nazanin" panose="00000400000000000000" pitchFamily="2" charset="-78"/>
              </a:rPr>
              <a:t>)،  و (9) در (</a:t>
            </a:r>
            <a:r>
              <a:rPr lang="en-US" sz="2000" dirty="0">
                <a:ln w="0"/>
                <a:effectLst>
                  <a:outerShdw blurRad="38100" dist="19050" dir="2700000" algn="tl" rotWithShape="0">
                    <a:schemeClr val="dk1">
                      <a:alpha val="40000"/>
                    </a:schemeClr>
                  </a:outerShdw>
                </a:effectLst>
                <a:cs typeface="B Nazanin" panose="00000400000000000000" pitchFamily="2" charset="-78"/>
              </a:rPr>
              <a:t>6</a:t>
            </a:r>
            <a:r>
              <a:rPr lang="fa-IR" sz="2000" dirty="0">
                <a:ln w="0"/>
                <a:effectLst>
                  <a:outerShdw blurRad="38100" dist="19050" dir="2700000" algn="tl" rotWithShape="0">
                    <a:schemeClr val="dk1">
                      <a:alpha val="40000"/>
                    </a:schemeClr>
                  </a:outerShdw>
                </a:effectLst>
                <a:cs typeface="B Nazanin" panose="00000400000000000000" pitchFamily="2" charset="-78"/>
              </a:rPr>
              <a:t>) بصورت زیر ‌دست می‌آید</a:t>
            </a:r>
            <a:r>
              <a:rPr lang="fa-IR" dirty="0">
                <a:ln w="0"/>
                <a:effectLst>
                  <a:outerShdw blurRad="38100" dist="19050" dir="2700000" algn="tl" rotWithShape="0">
                    <a:schemeClr val="dk1">
                      <a:alpha val="40000"/>
                    </a:schemeClr>
                  </a:outerShdw>
                </a:effectLst>
                <a:cs typeface="B Nazanin" panose="00000400000000000000" pitchFamily="2" charset="-78"/>
              </a:rPr>
              <a:t>.</a:t>
            </a:r>
            <a:endParaRPr lang="fa-IR" dirty="0"/>
          </a:p>
        </p:txBody>
      </p:sp>
      <p:sp>
        <p:nvSpPr>
          <p:cNvPr id="23" name="TextBox 22"/>
          <p:cNvSpPr txBox="1"/>
          <p:nvPr/>
        </p:nvSpPr>
        <p:spPr>
          <a:xfrm>
            <a:off x="8687399" y="5917314"/>
            <a:ext cx="893083" cy="369332"/>
          </a:xfrm>
          <a:prstGeom prst="rect">
            <a:avLst/>
          </a:prstGeom>
          <a:noFill/>
        </p:spPr>
        <p:txBody>
          <a:bodyPr wrap="square" rtlCol="1">
            <a:spAutoFit/>
          </a:bodyPr>
          <a:lstStyle/>
          <a:p>
            <a:r>
              <a:rPr lang="en-US" dirty="0"/>
              <a:t>(10)</a:t>
            </a:r>
            <a:endParaRPr lang="fa-IR" dirty="0"/>
          </a:p>
        </p:txBody>
      </p:sp>
      <p:pic>
        <p:nvPicPr>
          <p:cNvPr id="25" name="Picture 24"/>
          <p:cNvPicPr>
            <a:picLocks noChangeAspect="1"/>
          </p:cNvPicPr>
          <p:nvPr/>
        </p:nvPicPr>
        <p:blipFill>
          <a:blip r:embed="rId10"/>
          <a:stretch>
            <a:fillRect/>
          </a:stretch>
        </p:blipFill>
        <p:spPr>
          <a:xfrm>
            <a:off x="2768307" y="5820582"/>
            <a:ext cx="3790950" cy="762000"/>
          </a:xfrm>
          <a:prstGeom prst="rect">
            <a:avLst/>
          </a:prstGeom>
        </p:spPr>
      </p:pic>
      <p:pic>
        <p:nvPicPr>
          <p:cNvPr id="26" name="Picture 25"/>
          <p:cNvPicPr>
            <a:picLocks noChangeAspect="1"/>
          </p:cNvPicPr>
          <p:nvPr/>
        </p:nvPicPr>
        <p:blipFill>
          <a:blip r:embed="rId11"/>
          <a:stretch>
            <a:fillRect/>
          </a:stretch>
        </p:blipFill>
        <p:spPr>
          <a:xfrm>
            <a:off x="1124016" y="2523688"/>
            <a:ext cx="2095500" cy="495300"/>
          </a:xfrm>
          <a:prstGeom prst="rect">
            <a:avLst/>
          </a:prstGeom>
        </p:spPr>
      </p:pic>
      <p:sp>
        <p:nvSpPr>
          <p:cNvPr id="27" name="TextBox 26"/>
          <p:cNvSpPr txBox="1"/>
          <p:nvPr/>
        </p:nvSpPr>
        <p:spPr>
          <a:xfrm>
            <a:off x="3219516" y="2651760"/>
            <a:ext cx="606481" cy="367228"/>
          </a:xfrm>
          <a:prstGeom prst="rect">
            <a:avLst/>
          </a:prstGeom>
          <a:noFill/>
        </p:spPr>
        <p:txBody>
          <a:bodyPr wrap="square" rtlCol="1">
            <a:spAutoFit/>
          </a:bodyPr>
          <a:lstStyle/>
          <a:p>
            <a:r>
              <a:rPr lang="fa-IR" dirty="0"/>
              <a:t>،</a:t>
            </a:r>
          </a:p>
        </p:txBody>
      </p:sp>
      <p:pic>
        <p:nvPicPr>
          <p:cNvPr id="28" name="Picture 27"/>
          <p:cNvPicPr>
            <a:picLocks noChangeAspect="1"/>
          </p:cNvPicPr>
          <p:nvPr/>
        </p:nvPicPr>
        <p:blipFill>
          <a:blip r:embed="rId12"/>
          <a:stretch>
            <a:fillRect/>
          </a:stretch>
        </p:blipFill>
        <p:spPr>
          <a:xfrm>
            <a:off x="3825997" y="2558119"/>
            <a:ext cx="1247775" cy="400050"/>
          </a:xfrm>
          <a:prstGeom prst="rect">
            <a:avLst/>
          </a:prstGeom>
        </p:spPr>
      </p:pic>
    </p:spTree>
    <p:extLst>
      <p:ext uri="{BB962C8B-B14F-4D97-AF65-F5344CB8AC3E}">
        <p14:creationId xmlns:p14="http://schemas.microsoft.com/office/powerpoint/2010/main" val="305669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393" y="0"/>
            <a:ext cx="10212707" cy="850006"/>
          </a:xfrm>
        </p:spPr>
        <p:txBody>
          <a:bodyPr/>
          <a:lstStyle/>
          <a:p>
            <a:pPr rtl="1"/>
            <a:r>
              <a:rPr lang="fa-IR"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a:t>
            </a:r>
            <a:r>
              <a:rPr lang="en-US" sz="3600"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SQS-RWLS</a:t>
            </a:r>
            <a:endParaRPr lang="en-US" sz="3600" dirty="0">
              <a:ln w="0"/>
              <a:solidFill>
                <a:schemeClr val="tx1"/>
              </a:solidFill>
              <a:effectLst>
                <a:outerShdw blurRad="38100" dist="19050" dir="2700000" algn="tl" rotWithShape="0">
                  <a:schemeClr val="dk1">
                    <a:alpha val="40000"/>
                  </a:schemeClr>
                </a:outerShdw>
              </a:effectLst>
              <a:cs typeface="B Zar" panose="00000400000000000000" pitchFamily="2" charset="-78"/>
            </a:endParaRPr>
          </a:p>
        </p:txBody>
      </p:sp>
      <p:sp>
        <p:nvSpPr>
          <p:cNvPr id="3" name="Subtitle 2"/>
          <p:cNvSpPr>
            <a:spLocks noGrp="1"/>
          </p:cNvSpPr>
          <p:nvPr>
            <p:ph type="subTitle" idx="1"/>
          </p:nvPr>
        </p:nvSpPr>
        <p:spPr>
          <a:xfrm>
            <a:off x="515393" y="959906"/>
            <a:ext cx="10341734" cy="5898094"/>
          </a:xfrm>
        </p:spPr>
        <p:txBody>
          <a:bodyPr/>
          <a:lstStyle/>
          <a:p>
            <a:pPr algn="just" rtl="1"/>
            <a:r>
              <a:rPr lang="fa-IR" dirty="0"/>
              <a:t> </a:t>
            </a:r>
            <a:endParaRPr lang="en-US" sz="200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a:p>
            <a:pPr algn="just" rtl="1"/>
            <a:r>
              <a:rPr lang="fa-IR" sz="2000" dirty="0">
                <a:ln w="0"/>
                <a:solidFill>
                  <a:schemeClr val="tx1"/>
                </a:solidFill>
                <a:cs typeface="B Nazanin" panose="00000400000000000000" pitchFamily="2" charset="-78"/>
              </a:rPr>
              <a:t>روش‌های جایگزینی تفکیک‌پذیر درجه دوم که به اختصار آنرا (</a:t>
            </a:r>
            <a:r>
              <a:rPr lang="en-US" sz="2000" dirty="0">
                <a:ln w="0"/>
                <a:solidFill>
                  <a:schemeClr val="tx1"/>
                </a:solidFill>
                <a:cs typeface="B Nazanin" panose="00000400000000000000" pitchFamily="2" charset="-78"/>
              </a:rPr>
              <a:t>SQS</a:t>
            </a:r>
            <a:r>
              <a:rPr lang="fa-IR" sz="2000" dirty="0">
                <a:ln w="0"/>
                <a:solidFill>
                  <a:schemeClr val="tx1"/>
                </a:solidFill>
                <a:cs typeface="B Nazanin" panose="00000400000000000000" pitchFamily="2" charset="-78"/>
              </a:rPr>
              <a:t>) می‌نامیم، یک روش بهینه‌سازی انتقالی می‌باشد که مساله اصلی را با یک مسله ساده‌تر جایگزین می‌کند.  اگر‌چه روش جایگزین تفکیک‌پذیر درجه دوم در ابتدا برای لگاریتم احتمال  غیردرجه دوم مانند مدل پواسن ارائه شده است </a:t>
            </a:r>
            <a:r>
              <a:rPr lang="en-US" sz="2000" dirty="0">
                <a:ln w="0"/>
                <a:solidFill>
                  <a:srgbClr val="FF0000"/>
                </a:solidFill>
                <a:cs typeface="B Nazanin" panose="00000400000000000000" pitchFamily="2" charset="-78"/>
              </a:rPr>
              <a:t>[4]</a:t>
            </a:r>
            <a:r>
              <a:rPr lang="fa-IR" sz="2000" dirty="0">
                <a:ln w="0"/>
                <a:solidFill>
                  <a:srgbClr val="FF0000"/>
                </a:solidFill>
                <a:cs typeface="B Nazanin" panose="00000400000000000000" pitchFamily="2" charset="-78"/>
              </a:rPr>
              <a:t> ، </a:t>
            </a:r>
            <a:r>
              <a:rPr lang="fa-IR" sz="2000" dirty="0">
                <a:ln w="0"/>
                <a:solidFill>
                  <a:schemeClr val="tx1"/>
                </a:solidFill>
                <a:cs typeface="B Nazanin" panose="00000400000000000000" pitchFamily="2" charset="-78"/>
              </a:rPr>
              <a:t>اما برای مساله  </a:t>
            </a:r>
            <a:r>
              <a:rPr lang="en-US" sz="2000" dirty="0">
                <a:ln w="0"/>
                <a:solidFill>
                  <a:schemeClr val="tx1"/>
                </a:solidFill>
                <a:cs typeface="B Nazanin" panose="00000400000000000000" pitchFamily="2" charset="-78"/>
              </a:rPr>
              <a:t>RWLS </a:t>
            </a:r>
            <a:r>
              <a:rPr lang="fa-IR" sz="2000" dirty="0">
                <a:ln w="0"/>
                <a:solidFill>
                  <a:schemeClr val="tx1"/>
                </a:solidFill>
                <a:cs typeface="B Nazanin" panose="00000400000000000000" pitchFamily="2" charset="-78"/>
              </a:rPr>
              <a:t> (1)  نیز قابل استفاده می‌باشد. ابتدا  دستگاه معادلات  </a:t>
            </a:r>
            <a:r>
              <a:rPr lang="en-US" sz="2000" dirty="0" err="1">
                <a:ln w="0"/>
                <a:solidFill>
                  <a:schemeClr val="tx1"/>
                </a:solidFill>
                <a:cs typeface="B Nazanin" panose="00000400000000000000" pitchFamily="2" charset="-78"/>
              </a:rPr>
              <a:t>Bx</a:t>
            </a:r>
            <a:r>
              <a:rPr lang="en-US" sz="2000" dirty="0">
                <a:ln w="0"/>
                <a:solidFill>
                  <a:schemeClr val="tx1"/>
                </a:solidFill>
                <a:cs typeface="B Nazanin" panose="00000400000000000000" pitchFamily="2" charset="-78"/>
              </a:rPr>
              <a:t>=d</a:t>
            </a:r>
            <a:r>
              <a:rPr lang="fa-IR" sz="2000" dirty="0">
                <a:ln w="0"/>
                <a:solidFill>
                  <a:schemeClr val="tx1"/>
                </a:solidFill>
                <a:cs typeface="B Nazanin" panose="00000400000000000000" pitchFamily="2" charset="-78"/>
              </a:rPr>
              <a:t>در نظر می‌گیریم، به‌طوری‌که با استفاده از الگوریتم  </a:t>
            </a:r>
            <a:r>
              <a:rPr lang="en-US" sz="2000" dirty="0">
                <a:ln w="0"/>
                <a:solidFill>
                  <a:schemeClr val="tx1"/>
                </a:solidFill>
                <a:cs typeface="B Nazanin" panose="00000400000000000000" pitchFamily="2" charset="-78"/>
              </a:rPr>
              <a:t> SIRT </a:t>
            </a:r>
            <a:r>
              <a:rPr lang="fa-IR" sz="2000" dirty="0">
                <a:ln w="0"/>
                <a:solidFill>
                  <a:schemeClr val="tx1"/>
                </a:solidFill>
                <a:cs typeface="B Nazanin" panose="00000400000000000000" pitchFamily="2" charset="-78"/>
              </a:rPr>
              <a:t>کلاسیک این دستگاه معادلات مساله  </a:t>
            </a:r>
            <a:r>
              <a:rPr lang="en-US" sz="2000" dirty="0">
                <a:ln w="0"/>
                <a:solidFill>
                  <a:schemeClr val="tx1"/>
                </a:solidFill>
                <a:cs typeface="B Nazanin" panose="00000400000000000000" pitchFamily="2" charset="-78"/>
              </a:rPr>
              <a:t> RWLS  </a:t>
            </a:r>
            <a:r>
              <a:rPr lang="fa-IR" sz="2000" dirty="0">
                <a:ln w="0"/>
                <a:solidFill>
                  <a:schemeClr val="tx1"/>
                </a:solidFill>
                <a:cs typeface="B Nazanin" panose="00000400000000000000" pitchFamily="2" charset="-78"/>
              </a:rPr>
              <a:t>(1) را حل کند، سپس پارامتر تخفیف را اضافه می‌کنیم. ابتدا متغیرهای مشابه را که در (4) بکار بردیم را برای بازنویسی تابع هزینه (1) استفاده می‌کنیم. بنابراین:</a:t>
            </a:r>
            <a:endParaRPr lang="en-US" sz="2000" dirty="0">
              <a:ln w="0"/>
              <a:solidFill>
                <a:schemeClr val="tx1"/>
              </a:solidFill>
              <a:cs typeface="B Nazanin" panose="00000400000000000000" pitchFamily="2" charset="-78"/>
            </a:endParaRPr>
          </a:p>
          <a:p>
            <a:pPr rtl="1"/>
            <a:endParaRPr lang="en-US" dirty="0"/>
          </a:p>
          <a:p>
            <a:pPr rtl="1"/>
            <a:r>
              <a:rPr lang="fa-IR" dirty="0"/>
              <a:t>                                    (10)</a:t>
            </a:r>
          </a:p>
          <a:p>
            <a:pPr rtl="1"/>
            <a:r>
              <a:rPr lang="fa-IR" dirty="0">
                <a:cs typeface="B Nazanin" panose="00000400000000000000" pitchFamily="2" charset="-78"/>
              </a:rPr>
              <a:t>که در آن</a:t>
            </a:r>
          </a:p>
          <a:p>
            <a:pPr algn="ctr" rtl="1"/>
            <a:endParaRPr lang="en-US" dirty="0"/>
          </a:p>
          <a:p>
            <a:r>
              <a:rPr lang="fa-IR" dirty="0"/>
              <a:t>و </a:t>
            </a:r>
            <a:endParaRPr lang="en-US" dirty="0"/>
          </a:p>
        </p:txBody>
      </p:sp>
      <p:pic>
        <p:nvPicPr>
          <p:cNvPr id="4" name="Picture 3"/>
          <p:cNvPicPr>
            <a:picLocks noChangeAspect="1"/>
          </p:cNvPicPr>
          <p:nvPr/>
        </p:nvPicPr>
        <p:blipFill>
          <a:blip r:embed="rId3"/>
          <a:stretch>
            <a:fillRect/>
          </a:stretch>
        </p:blipFill>
        <p:spPr>
          <a:xfrm>
            <a:off x="4321583" y="3141864"/>
            <a:ext cx="2133600" cy="923925"/>
          </a:xfrm>
          <a:prstGeom prst="rect">
            <a:avLst/>
          </a:prstGeom>
        </p:spPr>
      </p:pic>
      <p:pic>
        <p:nvPicPr>
          <p:cNvPr id="6" name="Picture 5"/>
          <p:cNvPicPr>
            <a:picLocks noChangeAspect="1"/>
          </p:cNvPicPr>
          <p:nvPr/>
        </p:nvPicPr>
        <p:blipFill>
          <a:blip r:embed="rId4"/>
          <a:stretch>
            <a:fillRect/>
          </a:stretch>
        </p:blipFill>
        <p:spPr>
          <a:xfrm>
            <a:off x="3235733" y="3908953"/>
            <a:ext cx="4772025" cy="1143000"/>
          </a:xfrm>
          <a:prstGeom prst="rect">
            <a:avLst/>
          </a:prstGeom>
        </p:spPr>
      </p:pic>
      <p:pic>
        <p:nvPicPr>
          <p:cNvPr id="7" name="Picture 6"/>
          <p:cNvPicPr>
            <a:picLocks noChangeAspect="1"/>
          </p:cNvPicPr>
          <p:nvPr/>
        </p:nvPicPr>
        <p:blipFill>
          <a:blip r:embed="rId5"/>
          <a:stretch>
            <a:fillRect/>
          </a:stretch>
        </p:blipFill>
        <p:spPr>
          <a:xfrm>
            <a:off x="1487376" y="4832878"/>
            <a:ext cx="4400550" cy="590550"/>
          </a:xfrm>
          <a:prstGeom prst="rect">
            <a:avLst/>
          </a:prstGeom>
        </p:spPr>
      </p:pic>
      <p:pic>
        <p:nvPicPr>
          <p:cNvPr id="8" name="Picture 7"/>
          <p:cNvPicPr>
            <a:picLocks noChangeAspect="1"/>
          </p:cNvPicPr>
          <p:nvPr/>
        </p:nvPicPr>
        <p:blipFill>
          <a:blip r:embed="rId6"/>
          <a:stretch>
            <a:fillRect/>
          </a:stretch>
        </p:blipFill>
        <p:spPr>
          <a:xfrm>
            <a:off x="6455183" y="4832878"/>
            <a:ext cx="1552575" cy="71437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87250" y="5662206"/>
                <a:ext cx="10240849" cy="750975"/>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بردار صفر را نشان می‌دهد که طول آن تعداد سطرهای </a:t>
                </a:r>
                <a:r>
                  <a:rPr lang="en-US" sz="2000" dirty="0">
                    <a:latin typeface="Calibri" panose="020F0502020204030204" pitchFamily="34" charset="0"/>
                    <a:ea typeface="Calibri" panose="020F0502020204030204" pitchFamily="34" charset="0"/>
                    <a:cs typeface="B Nazanin" panose="00000400000000000000" pitchFamily="2" charset="-78"/>
                  </a:rPr>
                  <a:t>Q</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می‌باشد یا ماتریس صفری است که ابعاد آن برابر با تعداد سطرها و ستون‌ها‌ی </a:t>
                </a:r>
                <a14:m>
                  <m:oMath xmlns:m="http://schemas.openxmlformats.org/officeDocument/2006/math">
                    <m:acc>
                      <m:accPr>
                        <m:chr m:val="̅"/>
                        <m:ctrlPr>
                          <a:rPr lang="fa-IR" sz="2000" i="1" smtClean="0">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𝑅</m:t>
                        </m:r>
                      </m:e>
                    </m:acc>
                  </m:oMath>
                </a14:m>
                <a:r>
                  <a:rPr lang="fa-IR" sz="2000" dirty="0">
                    <a:latin typeface="Arial" panose="020B0604020202020204" pitchFamily="34" charset="0"/>
                    <a:ea typeface="Calibri" panose="020F0502020204030204" pitchFamily="34" charset="0"/>
                    <a:cs typeface="B Nazanin" panose="00000400000000000000" pitchFamily="2" charset="-78"/>
                  </a:rPr>
                  <a:t>  ، </a:t>
                </a:r>
                <a:r>
                  <a:rPr lang="en-US" sz="2000" dirty="0">
                    <a:latin typeface="Calibri" panose="020F0502020204030204" pitchFamily="34" charset="0"/>
                    <a:ea typeface="Calibri" panose="020F0502020204030204" pitchFamily="34" charset="0"/>
                    <a:cs typeface="B Nazanin" panose="00000400000000000000" pitchFamily="2" charset="-78"/>
                  </a:rPr>
                  <a:t>P</a:t>
                </a:r>
                <a:r>
                  <a:rPr lang="fa-IR" sz="2000" dirty="0">
                    <a:latin typeface="Calibri" panose="020F0502020204030204" pitchFamily="34" charset="0"/>
                    <a:ea typeface="Calibri" panose="020F0502020204030204" pitchFamily="34" charset="0"/>
                    <a:cs typeface="B Nazanin" panose="00000400000000000000" pitchFamily="2" charset="-78"/>
                  </a:rPr>
                  <a:t> می‌باشد.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487250" y="5662206"/>
                <a:ext cx="10240849" cy="750975"/>
              </a:xfrm>
              <a:prstGeom prst="rect">
                <a:avLst/>
              </a:prstGeom>
              <a:blipFill rotWithShape="0">
                <a:blip r:embed="rId7"/>
                <a:stretch>
                  <a:fillRect t="-4878" r="-595" b="-15447"/>
                </a:stretch>
              </a:blipFill>
            </p:spPr>
            <p:txBody>
              <a:bodyPr/>
              <a:lstStyle/>
              <a:p>
                <a:r>
                  <a:rPr lang="fa-IR">
                    <a:noFill/>
                  </a:rPr>
                  <a:t> </a:t>
                </a:r>
              </a:p>
            </p:txBody>
          </p:sp>
        </mc:Fallback>
      </mc:AlternateContent>
    </p:spTree>
    <p:extLst>
      <p:ext uri="{BB962C8B-B14F-4D97-AF65-F5344CB8AC3E}">
        <p14:creationId xmlns:p14="http://schemas.microsoft.com/office/powerpoint/2010/main" val="103947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2" y="348610"/>
            <a:ext cx="10367494" cy="421654"/>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تکرار کلاسیک  </a:t>
            </a:r>
            <a:r>
              <a:rPr lang="en-US" sz="2000" dirty="0">
                <a:latin typeface="Calibri" panose="020F0502020204030204" pitchFamily="34" charset="0"/>
                <a:ea typeface="Calibri" panose="020F0502020204030204" pitchFamily="34" charset="0"/>
                <a:cs typeface="B Nazanin" panose="00000400000000000000" pitchFamily="2" charset="-78"/>
              </a:rPr>
              <a:t>SIRT</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برای حل دستگاه </a:t>
            </a:r>
            <a:r>
              <a:rPr lang="en-US" sz="2000" dirty="0" err="1">
                <a:latin typeface="Calibri" panose="020F0502020204030204" pitchFamily="34" charset="0"/>
                <a:ea typeface="Calibri" panose="020F0502020204030204" pitchFamily="34" charset="0"/>
                <a:cs typeface="B Nazanin" panose="00000400000000000000" pitchFamily="2" charset="-78"/>
              </a:rPr>
              <a:t>Bx</a:t>
            </a:r>
            <a:r>
              <a:rPr lang="en-US" sz="2000" dirty="0">
                <a:latin typeface="Calibri" panose="020F0502020204030204" pitchFamily="34" charset="0"/>
                <a:ea typeface="Calibri" panose="020F0502020204030204" pitchFamily="34" charset="0"/>
                <a:cs typeface="B Nazanin" panose="00000400000000000000" pitchFamily="2" charset="-78"/>
              </a:rPr>
              <a:t>=d</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Arial" panose="020B0604020202020204" pitchFamily="34" charset="0"/>
                <a:ea typeface="Calibri" panose="020F0502020204030204" pitchFamily="34" charset="0"/>
                <a:cs typeface="B Nazanin" panose="00000400000000000000" pitchFamily="2" charset="-78"/>
              </a:rPr>
              <a:t> بصورت زیر می‌باشد</a:t>
            </a:r>
            <a:r>
              <a:rPr lang="fa-IR" sz="2000" dirty="0">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252595" y="955967"/>
            <a:ext cx="3800475" cy="714375"/>
          </a:xfrm>
          <a:prstGeom prst="rect">
            <a:avLst/>
          </a:prstGeom>
        </p:spPr>
      </p:pic>
      <p:pic>
        <p:nvPicPr>
          <p:cNvPr id="6" name="Picture 5"/>
          <p:cNvPicPr>
            <a:picLocks noChangeAspect="1"/>
          </p:cNvPicPr>
          <p:nvPr/>
        </p:nvPicPr>
        <p:blipFill>
          <a:blip r:embed="rId3"/>
          <a:stretch>
            <a:fillRect/>
          </a:stretch>
        </p:blipFill>
        <p:spPr>
          <a:xfrm>
            <a:off x="4690099" y="2037791"/>
            <a:ext cx="4191000" cy="295275"/>
          </a:xfrm>
          <a:prstGeom prst="rect">
            <a:avLst/>
          </a:prstGeom>
        </p:spPr>
      </p:pic>
      <p:sp>
        <p:nvSpPr>
          <p:cNvPr id="8" name="Rectangle 7"/>
          <p:cNvSpPr/>
          <p:nvPr/>
        </p:nvSpPr>
        <p:spPr>
          <a:xfrm>
            <a:off x="8881098" y="1971923"/>
            <a:ext cx="1976823" cy="388696"/>
          </a:xfrm>
          <a:prstGeom prst="rect">
            <a:avLst/>
          </a:prstGeom>
        </p:spPr>
        <p:txBody>
          <a:bodyPr wrap="none">
            <a:spAutoFit/>
          </a:bodyPr>
          <a:lstStyle/>
          <a:p>
            <a:pPr algn="r" rtl="1">
              <a:lnSpc>
                <a:spcPct val="107000"/>
              </a:lnSpc>
              <a:spcAft>
                <a:spcPts val="300"/>
              </a:spcAft>
            </a:pPr>
            <a:r>
              <a:rPr lang="fa-IR" dirty="0">
                <a:latin typeface="Calibri" panose="020F0502020204030204" pitchFamily="34" charset="0"/>
                <a:ea typeface="Calibri" panose="020F0502020204030204" pitchFamily="34" charset="0"/>
                <a:cs typeface="Arial" panose="020B0604020202020204" pitchFamily="34" charset="0"/>
              </a:rPr>
              <a:t>با استفاده از تساوی‌های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1914980" y="1897157"/>
            <a:ext cx="2775119" cy="369332"/>
          </a:xfrm>
          <a:prstGeom prst="rect">
            <a:avLst/>
          </a:prstGeom>
        </p:spPr>
        <p:txBody>
          <a:bodyPr wrap="square">
            <a:spAutoFit/>
          </a:bodyPr>
          <a:lstStyle/>
          <a:p>
            <a:r>
              <a:rPr lang="fa-IR" dirty="0">
                <a:latin typeface="Calibri" panose="020F0502020204030204" pitchFamily="34" charset="0"/>
                <a:ea typeface="Calibri" panose="020F0502020204030204" pitchFamily="34" charset="0"/>
                <a:cs typeface="B Nazanin" panose="00000400000000000000" pitchFamily="2" charset="-78"/>
              </a:rPr>
              <a:t>می‌توانیم این تکرارها را با استفاده </a:t>
            </a:r>
            <a:endParaRPr lang="en-US" dirty="0">
              <a:cs typeface="B Nazanin" panose="00000400000000000000" pitchFamily="2" charset="-78"/>
            </a:endParaRPr>
          </a:p>
        </p:txBody>
      </p:sp>
      <p:sp>
        <p:nvSpPr>
          <p:cNvPr id="11" name="Rectangle 10"/>
          <p:cNvSpPr/>
          <p:nvPr/>
        </p:nvSpPr>
        <p:spPr>
          <a:xfrm>
            <a:off x="90152" y="1893443"/>
            <a:ext cx="1787669" cy="369332"/>
          </a:xfrm>
          <a:prstGeom prst="rect">
            <a:avLst/>
          </a:prstGeom>
        </p:spPr>
        <p:txBody>
          <a:bodyPr wrap="none">
            <a:spAutoFit/>
          </a:bodyPr>
          <a:lstStyle/>
          <a:p>
            <a:r>
              <a:rPr lang="fa-IR" dirty="0">
                <a:latin typeface="Calibri" panose="020F0502020204030204" pitchFamily="34" charset="0"/>
                <a:cs typeface="B Nazanin" panose="00000400000000000000" pitchFamily="2" charset="-78"/>
              </a:rPr>
              <a:t>متغیرهای اصلی مساله </a:t>
            </a:r>
            <a:endParaRPr lang="en-US" dirty="0">
              <a:latin typeface="Calibri" panose="020F0502020204030204" pitchFamily="34" charset="0"/>
              <a:cs typeface="B Nazanin" panose="00000400000000000000" pitchFamily="2" charset="-78"/>
            </a:endParaRPr>
          </a:p>
        </p:txBody>
      </p:sp>
      <p:sp>
        <p:nvSpPr>
          <p:cNvPr id="12" name="Rectangle 11"/>
          <p:cNvSpPr/>
          <p:nvPr/>
        </p:nvSpPr>
        <p:spPr>
          <a:xfrm>
            <a:off x="7548182" y="2422534"/>
            <a:ext cx="3510898" cy="400110"/>
          </a:xfrm>
          <a:prstGeom prst="rect">
            <a:avLst/>
          </a:prstGeom>
        </p:spPr>
        <p:txBody>
          <a:bodyPr wrap="none">
            <a:spAutoFit/>
          </a:bodyPr>
          <a:lstStyle/>
          <a:p>
            <a:r>
              <a:rPr lang="fa-IR" dirty="0">
                <a:latin typeface="Calibri" panose="020F0502020204030204" pitchFamily="34" charset="0"/>
                <a:ea typeface="Calibri" panose="020F0502020204030204" pitchFamily="34" charset="0"/>
                <a:cs typeface="Arial" panose="020B0604020202020204" pitchFamily="34" charset="0"/>
              </a:rPr>
              <a:t>و</a:t>
            </a:r>
            <a:r>
              <a:rPr lang="fa-IR" sz="2000" dirty="0">
                <a:latin typeface="Calibri" panose="020F0502020204030204" pitchFamily="34" charset="0"/>
                <a:ea typeface="Calibri" panose="020F0502020204030204" pitchFamily="34" charset="0"/>
                <a:cs typeface="B Nazanin" panose="00000400000000000000" pitchFamily="2" charset="-78"/>
              </a:rPr>
              <a:t> با پارامتر تخفیف به‌صورت زیر بیان کنیم</a:t>
            </a:r>
            <a:r>
              <a:rPr lang="fa-IR" dirty="0">
                <a:latin typeface="Calibri" panose="020F0502020204030204" pitchFamily="34" charset="0"/>
                <a:ea typeface="Calibri" panose="020F0502020204030204" pitchFamily="34" charset="0"/>
                <a:cs typeface="Arial" panose="020B0604020202020204" pitchFamily="34" charset="0"/>
              </a:rPr>
              <a:t>:</a:t>
            </a:r>
            <a:endParaRPr lang="en-US" dirty="0"/>
          </a:p>
        </p:txBody>
      </p:sp>
      <p:pic>
        <p:nvPicPr>
          <p:cNvPr id="15" name="Picture 14"/>
          <p:cNvPicPr>
            <a:picLocks noChangeAspect="1"/>
          </p:cNvPicPr>
          <p:nvPr/>
        </p:nvPicPr>
        <p:blipFill>
          <a:blip r:embed="rId4"/>
          <a:stretch>
            <a:fillRect/>
          </a:stretch>
        </p:blipFill>
        <p:spPr>
          <a:xfrm>
            <a:off x="1638289" y="3712761"/>
            <a:ext cx="2752725" cy="390525"/>
          </a:xfrm>
          <a:prstGeom prst="rect">
            <a:avLst/>
          </a:prstGeom>
        </p:spPr>
      </p:pic>
      <p:pic>
        <p:nvPicPr>
          <p:cNvPr id="16" name="Picture 15"/>
          <p:cNvPicPr>
            <a:picLocks noChangeAspect="1"/>
          </p:cNvPicPr>
          <p:nvPr/>
        </p:nvPicPr>
        <p:blipFill rotWithShape="1">
          <a:blip r:embed="rId5"/>
          <a:srcRect l="9559" b="21139"/>
          <a:stretch/>
        </p:blipFill>
        <p:spPr>
          <a:xfrm>
            <a:off x="2602310" y="2866779"/>
            <a:ext cx="4669064" cy="69857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902879" y="3111469"/>
                <a:ext cx="6994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1</m:t>
                          </m:r>
                        </m:sup>
                      </m:sSup>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902879" y="3111469"/>
                <a:ext cx="699431" cy="369332"/>
              </a:xfrm>
              <a:prstGeom prst="rect">
                <a:avLst/>
              </a:prstGeom>
              <a:blipFill rotWithShape="0">
                <a:blip r:embed="rId6"/>
                <a:stretch>
                  <a:fillRect/>
                </a:stretch>
              </a:blipFill>
            </p:spPr>
            <p:txBody>
              <a:bodyPr/>
              <a:lstStyle/>
              <a:p>
                <a:r>
                  <a:rPr lang="fa-IR">
                    <a:noFill/>
                  </a:rPr>
                  <a:t> </a:t>
                </a:r>
              </a:p>
            </p:txBody>
          </p:sp>
        </mc:Fallback>
      </mc:AlternateContent>
      <p:sp>
        <p:nvSpPr>
          <p:cNvPr id="19" name="TextBox 18"/>
          <p:cNvSpPr txBox="1"/>
          <p:nvPr/>
        </p:nvSpPr>
        <p:spPr>
          <a:xfrm>
            <a:off x="8737752" y="3196847"/>
            <a:ext cx="1131758" cy="369332"/>
          </a:xfrm>
          <a:prstGeom prst="rect">
            <a:avLst/>
          </a:prstGeom>
          <a:noFill/>
        </p:spPr>
        <p:txBody>
          <a:bodyPr wrap="square" rtlCol="0">
            <a:spAutoFit/>
          </a:bodyPr>
          <a:lstStyle/>
          <a:p>
            <a:r>
              <a:rPr lang="en-US" dirty="0"/>
              <a:t>(11)</a:t>
            </a:r>
          </a:p>
        </p:txBody>
      </p:sp>
      <mc:AlternateContent xmlns:mc="http://schemas.openxmlformats.org/markup-compatibility/2006" xmlns:a14="http://schemas.microsoft.com/office/drawing/2010/main">
        <mc:Choice Requires="a14">
          <p:sp>
            <p:nvSpPr>
              <p:cNvPr id="20" name="Rectangle 19"/>
              <p:cNvSpPr/>
              <p:nvPr/>
            </p:nvSpPr>
            <p:spPr>
              <a:xfrm>
                <a:off x="90152" y="4930787"/>
                <a:ext cx="10496284" cy="762132"/>
              </a:xfrm>
              <a:prstGeom prst="rect">
                <a:avLst/>
              </a:prstGeom>
            </p:spPr>
            <p:txBody>
              <a:bodyPr wrap="square">
                <a:spAutoFit/>
              </a:bodyPr>
              <a:lstStyle/>
              <a:p>
                <a:pPr algn="r" rtl="1">
                  <a:lnSpc>
                    <a:spcPct val="107000"/>
                  </a:lnSpc>
                  <a:spcAft>
                    <a:spcPts val="300"/>
                  </a:spcAft>
                </a:pPr>
                <a:r>
                  <a:rPr lang="fa-IR" sz="2000" dirty="0">
                    <a:latin typeface="Calibri" panose="020F0502020204030204" pitchFamily="34" charset="0"/>
                    <a:ea typeface="Calibri" panose="020F0502020204030204" pitchFamily="34" charset="0"/>
                    <a:cs typeface="B Nazanin" panose="00000400000000000000" pitchFamily="2" charset="-78"/>
                  </a:rPr>
                  <a:t>دیده می‌شود، که تکرار </a:t>
                </a:r>
                <a:r>
                  <a:rPr lang="en-US" sz="2000" dirty="0">
                    <a:latin typeface="Calibri" panose="020F0502020204030204" pitchFamily="34" charset="0"/>
                    <a:ea typeface="Calibri" panose="020F0502020204030204" pitchFamily="34" charset="0"/>
                    <a:cs typeface="B Nazanin" panose="00000400000000000000" pitchFamily="2" charset="-78"/>
                  </a:rPr>
                  <a:t> SIRT-RWLS</a:t>
                </a:r>
                <a:r>
                  <a:rPr lang="en-US" sz="2000" dirty="0">
                    <a:latin typeface="Arial" panose="020B060402020202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cs typeface="B Nazanin" panose="00000400000000000000" pitchFamily="2" charset="-78"/>
                  </a:rPr>
                  <a:t>در  (4) و تکرار </a:t>
                </a:r>
                <a:r>
                  <a:rPr lang="en-US" sz="2000" dirty="0">
                    <a:latin typeface="Calibri" panose="020F0502020204030204" pitchFamily="34" charset="0"/>
                    <a:cs typeface="B Nazanin" panose="00000400000000000000" pitchFamily="2" charset="-78"/>
                  </a:rPr>
                  <a:t>SQS-RWLS </a:t>
                </a:r>
                <a:r>
                  <a:rPr lang="fa-IR" sz="2000" dirty="0">
                    <a:latin typeface="Calibri" panose="020F0502020204030204" pitchFamily="34" charset="0"/>
                    <a:cs typeface="B Nazanin" panose="00000400000000000000" pitchFamily="2" charset="-78"/>
                  </a:rPr>
                  <a:t> در (11) برای حل مساله </a:t>
                </a:r>
                <a:r>
                  <a:rPr lang="en-US" sz="2000" dirty="0">
                    <a:latin typeface="Calibri" panose="020F0502020204030204" pitchFamily="34" charset="0"/>
                    <a:cs typeface="B Nazanin" panose="00000400000000000000" pitchFamily="2" charset="-78"/>
                  </a:rPr>
                  <a:t>RWLS</a:t>
                </a:r>
                <a:r>
                  <a:rPr lang="fa-IR" sz="2000" dirty="0">
                    <a:latin typeface="Calibri" panose="020F0502020204030204" pitchFamily="34" charset="0"/>
                    <a:cs typeface="B Nazanin" panose="00000400000000000000" pitchFamily="2" charset="-78"/>
                  </a:rPr>
                  <a:t> (1) یکسان هستند، با این تفاوت که </a:t>
                </a:r>
                <a:r>
                  <a:rPr lang="en-US" sz="2000" dirty="0">
                    <a:latin typeface="Calibri" panose="020F0502020204030204" pitchFamily="34" charset="0"/>
                    <a:cs typeface="B Nazanin" panose="00000400000000000000" pitchFamily="2" charset="-78"/>
                  </a:rPr>
                  <a:t> SIRT </a:t>
                </a:r>
                <a:r>
                  <a:rPr lang="fa-IR" sz="2000" dirty="0">
                    <a:latin typeface="Calibri" panose="020F0502020204030204" pitchFamily="34" charset="0"/>
                    <a:cs typeface="B Nazanin" panose="00000400000000000000" pitchFamily="2" charset="-78"/>
                  </a:rPr>
                  <a:t>از </a:t>
                </a:r>
                <a14:m>
                  <m:oMath xmlns:m="http://schemas.openxmlformats.org/officeDocument/2006/math">
                    <m:acc>
                      <m:accPr>
                        <m:chr m:val="̅"/>
                        <m:ctrlPr>
                          <a:rPr lang="fa-IR" sz="2000" i="1">
                            <a:latin typeface="Cambria Math" panose="02040503050406030204" pitchFamily="18" charset="0"/>
                            <a:cs typeface="B Nazanin" panose="00000400000000000000" pitchFamily="2" charset="-78"/>
                          </a:rPr>
                        </m:ctrlPr>
                      </m:accPr>
                      <m:e>
                        <m:r>
                          <a:rPr lang="en-US" sz="2000">
                            <a:latin typeface="Cambria Math" panose="02040503050406030204" pitchFamily="18" charset="0"/>
                            <a:cs typeface="B Nazanin" panose="00000400000000000000" pitchFamily="2" charset="-78"/>
                          </a:rPr>
                          <m:t>𝐶</m:t>
                        </m:r>
                      </m:e>
                    </m:acc>
                  </m:oMath>
                </a14:m>
                <a:r>
                  <a:rPr lang="fa-IR" sz="2000" dirty="0">
                    <a:latin typeface="Calibri" panose="020F0502020204030204" pitchFamily="34" charset="0"/>
                    <a:cs typeface="B Nazanin" panose="00000400000000000000" pitchFamily="2" charset="-78"/>
                  </a:rPr>
                  <a:t> و</a:t>
                </a:r>
                <a:r>
                  <a:rPr lang="en-US" sz="2000" dirty="0">
                    <a:latin typeface="Calibri" panose="020F0502020204030204" pitchFamily="34" charset="0"/>
                    <a:cs typeface="B Nazanin" panose="00000400000000000000" pitchFamily="2" charset="-78"/>
                  </a:rPr>
                  <a:t>SQS</a:t>
                </a:r>
                <a:r>
                  <a:rPr lang="fa-IR" sz="2000" dirty="0">
                    <a:latin typeface="Calibri" panose="020F0502020204030204" pitchFamily="34" charset="0"/>
                    <a:cs typeface="B Nazanin" panose="00000400000000000000" pitchFamily="2" charset="-78"/>
                  </a:rPr>
                  <a:t> </a:t>
                </a:r>
                <a:r>
                  <a:rPr lang="en-US" sz="2000" dirty="0">
                    <a:latin typeface="Calibri" panose="020F0502020204030204" pitchFamily="34" charset="0"/>
                    <a:cs typeface="B Nazanin" panose="00000400000000000000" pitchFamily="2" charset="-78"/>
                  </a:rPr>
                  <a:t> </a:t>
                </a:r>
                <a:r>
                  <a:rPr lang="fa-IR" sz="2000" dirty="0">
                    <a:latin typeface="Calibri" panose="020F0502020204030204" pitchFamily="34" charset="0"/>
                    <a:cs typeface="B Nazanin" panose="00000400000000000000" pitchFamily="2" charset="-78"/>
                  </a:rPr>
                  <a:t>از </a:t>
                </a:r>
                <a14:m>
                  <m:oMath xmlns:m="http://schemas.openxmlformats.org/officeDocument/2006/math">
                    <m:acc>
                      <m:accPr>
                        <m:chr m:val="̂"/>
                        <m:ctrlPr>
                          <a:rPr lang="fa-IR" sz="2000" i="1">
                            <a:latin typeface="Cambria Math" panose="02040503050406030204" pitchFamily="18" charset="0"/>
                            <a:cs typeface="B Nazanin" panose="00000400000000000000" pitchFamily="2" charset="-78"/>
                          </a:rPr>
                        </m:ctrlPr>
                      </m:accPr>
                      <m:e>
                        <m:r>
                          <a:rPr lang="en-US" sz="2000">
                            <a:latin typeface="Cambria Math" panose="02040503050406030204" pitchFamily="18" charset="0"/>
                            <a:cs typeface="B Nazanin" panose="00000400000000000000" pitchFamily="2" charset="-78"/>
                          </a:rPr>
                          <m:t>𝐶</m:t>
                        </m:r>
                      </m:e>
                    </m:acc>
                  </m:oMath>
                </a14:m>
                <a:r>
                  <a:rPr lang="fa-IR" sz="2000" dirty="0">
                    <a:latin typeface="Calibri" panose="020F0502020204030204" pitchFamily="34" charset="0"/>
                    <a:cs typeface="B Nazanin" panose="00000400000000000000" pitchFamily="2" charset="-78"/>
                  </a:rPr>
                  <a:t> به‌عنوان پیش‌شرط‌</a:t>
                </a:r>
                <a:r>
                  <a:rPr lang="en-US" sz="2000" dirty="0">
                    <a:latin typeface="Calibri" panose="020F0502020204030204" pitchFamily="34" charset="0"/>
                    <a:cs typeface="B Nazanin" panose="00000400000000000000" pitchFamily="2" charset="-78"/>
                  </a:rPr>
                  <a:t> </a:t>
                </a:r>
                <a:r>
                  <a:rPr lang="fa-IR" sz="2000" dirty="0">
                    <a:latin typeface="Calibri" panose="020F0502020204030204" pitchFamily="34" charset="0"/>
                    <a:cs typeface="B Nazanin" panose="00000400000000000000" pitchFamily="2" charset="-78"/>
                  </a:rPr>
                  <a:t>ساز گرادیان </a:t>
                </a:r>
                <a:r>
                  <a:rPr lang="fa-IR" sz="2000" dirty="0">
                    <a:latin typeface="Arial" panose="020B0604020202020204" pitchFamily="34" charset="0"/>
                    <a:ea typeface="Calibri" panose="020F0502020204030204" pitchFamily="34" charset="0"/>
                    <a:cs typeface="B Nazanin" panose="00000400000000000000" pitchFamily="2" charset="-78"/>
                  </a:rPr>
                  <a:t>کاهشی استفاده می‌کند.</a:t>
                </a:r>
                <a:endParaRPr lang="en-US" sz="20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0" name="Rectangle 19"/>
              <p:cNvSpPr>
                <a:spLocks noRot="1" noChangeAspect="1" noMove="1" noResize="1" noEditPoints="1" noAdjustHandles="1" noChangeArrowheads="1" noChangeShapeType="1" noTextEdit="1"/>
              </p:cNvSpPr>
              <p:nvPr/>
            </p:nvSpPr>
            <p:spPr>
              <a:xfrm>
                <a:off x="90152" y="4930787"/>
                <a:ext cx="10496284" cy="762132"/>
              </a:xfrm>
              <a:prstGeom prst="rect">
                <a:avLst/>
              </a:prstGeom>
              <a:blipFill>
                <a:blip r:embed="rId7"/>
                <a:stretch>
                  <a:fillRect t="-4800" r="-581" b="-15200"/>
                </a:stretch>
              </a:blipFill>
            </p:spPr>
            <p:txBody>
              <a:bodyPr/>
              <a:lstStyle/>
              <a:p>
                <a:r>
                  <a:rPr lang="en-US">
                    <a:noFill/>
                  </a:rPr>
                  <a:t> </a:t>
                </a:r>
              </a:p>
            </p:txBody>
          </p:sp>
        </mc:Fallback>
      </mc:AlternateContent>
    </p:spTree>
    <p:extLst>
      <p:ext uri="{BB962C8B-B14F-4D97-AF65-F5344CB8AC3E}">
        <p14:creationId xmlns:p14="http://schemas.microsoft.com/office/powerpoint/2010/main" val="1679451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TotalTime>
  <Words>2160</Words>
  <Application>Microsoft Office PowerPoint</Application>
  <PresentationFormat>Widescreen</PresentationFormat>
  <Paragraphs>134</Paragraphs>
  <Slides>19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Trebuchet MS</vt:lpstr>
      <vt:lpstr>BZar</vt:lpstr>
      <vt:lpstr>Arial</vt:lpstr>
      <vt:lpstr>Times New Roman</vt:lpstr>
      <vt:lpstr>B Zar</vt:lpstr>
      <vt:lpstr>Calibri</vt:lpstr>
      <vt:lpstr>Cambria Math</vt:lpstr>
      <vt:lpstr>Arial Rounded MT Bold</vt:lpstr>
      <vt:lpstr>Wingdings 3</vt:lpstr>
      <vt:lpstr>Facet</vt:lpstr>
      <vt:lpstr>بازسازی تصاویر پزشکی با استفاده از روش های  SIRT وSQS </vt:lpstr>
      <vt:lpstr>چکیده</vt:lpstr>
      <vt:lpstr>مقدمه</vt:lpstr>
      <vt:lpstr>روش‌ انجام تحقیق</vt:lpstr>
      <vt:lpstr>روش‌ SIRT-RWLS</vt:lpstr>
      <vt:lpstr>PowerPoint Presentation</vt:lpstr>
      <vt:lpstr>      </vt:lpstr>
      <vt:lpstr>روش‌ SQS-RWLS</vt:lpstr>
      <vt:lpstr>PowerPoint Presentation</vt:lpstr>
      <vt:lpstr>PowerPoint Presentation</vt:lpstr>
      <vt:lpstr>PowerPoint Presentation</vt:lpstr>
      <vt:lpstr>نتایج تجربی</vt:lpstr>
      <vt:lpstr>PowerPoint Presentation</vt:lpstr>
      <vt:lpstr>        </vt:lpstr>
      <vt:lpstr>PowerPoint Presentation</vt:lpstr>
      <vt:lpstr>PowerPoint Presentation</vt:lpstr>
      <vt:lpstr>PowerPoint Presentation</vt:lpstr>
      <vt:lpstr>نتیجه‌گیری</vt:lpstr>
      <vt:lpstr>منابع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mahdi</cp:lastModifiedBy>
  <cp:revision>186</cp:revision>
  <dcterms:created xsi:type="dcterms:W3CDTF">2020-11-15T07:43:14Z</dcterms:created>
  <dcterms:modified xsi:type="dcterms:W3CDTF">2020-12-04T18:51:31Z</dcterms:modified>
</cp:coreProperties>
</file>