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23" r:id="rId1"/>
  </p:sldMasterIdLst>
  <p:notesMasterIdLst>
    <p:notesMasterId r:id="rId17"/>
  </p:notesMasterIdLst>
  <p:sldIdLst>
    <p:sldId id="256" r:id="rId2"/>
    <p:sldId id="258" r:id="rId3"/>
    <p:sldId id="257" r:id="rId4"/>
    <p:sldId id="265" r:id="rId5"/>
    <p:sldId id="266" r:id="rId6"/>
    <p:sldId id="267" r:id="rId7"/>
    <p:sldId id="264" r:id="rId8"/>
    <p:sldId id="269" r:id="rId9"/>
    <p:sldId id="268" r:id="rId10"/>
    <p:sldId id="270" r:id="rId11"/>
    <p:sldId id="271" r:id="rId12"/>
    <p:sldId id="259" r:id="rId13"/>
    <p:sldId id="263" r:id="rId14"/>
    <p:sldId id="260" r:id="rId15"/>
    <p:sldId id="261" r:id="rId16"/>
  </p:sldIdLst>
  <p:sldSz cx="12192000" cy="6858000"/>
  <p:notesSz cx="6858000" cy="9144000"/>
  <p:embeddedFontLst>
    <p:embeddedFont>
      <p:font typeface="Trebuchet MS" panose="020B0603020202020204" pitchFamily="34" charset="0"/>
      <p:regular r:id="rId18"/>
      <p:bold r:id="rId19"/>
      <p:italic r:id="rId20"/>
      <p:boldItalic r:id="rId21"/>
    </p:embeddedFont>
    <p:embeddedFont>
      <p:font typeface="B Zar" panose="00000400000000000000" pitchFamily="2" charset="-78"/>
      <p:regular r:id="rId22"/>
      <p:bold r:id="rId23"/>
    </p:embeddedFont>
    <p:embeddedFont>
      <p:font typeface="Calibri" panose="020F0502020204030204" pitchFamily="34" charset="0"/>
      <p:regular r:id="rId24"/>
      <p:bold r:id="rId25"/>
      <p:italic r:id="rId26"/>
      <p:boldItalic r:id="rId27"/>
    </p:embeddedFont>
    <p:embeddedFont>
      <p:font typeface="B Nazanin" panose="00000400000000000000" pitchFamily="2" charset="-78"/>
      <p:regular r:id="rId28"/>
      <p:bold r:id="rId29"/>
    </p:embeddedFont>
    <p:embeddedFont>
      <p:font typeface="B Titr" panose="00000700000000000000" pitchFamily="2" charset="-78"/>
      <p:bold r:id="rId30"/>
    </p:embeddedFont>
    <p:embeddedFont>
      <p:font typeface="Arial Rounded MT Bold" panose="020F0704030504030204" pitchFamily="34" charset="0"/>
      <p:regular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DBD"/>
    <a:srgbClr val="1F89A2"/>
    <a:srgbClr val="046FC0"/>
    <a:srgbClr val="39CDE7"/>
    <a:srgbClr val="1B7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75" d="100"/>
          <a:sy n="75" d="100"/>
        </p:scale>
        <p:origin x="51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FCD29-7FC9-4287-A232-9B097C3208E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D92C4D71-E2F4-440B-8F7A-6B33E7ED8D57}">
      <dgm:prSet phldrT="[Text]" custT="1"/>
      <dgm:spPr/>
      <dgm:t>
        <a:bodyPr/>
        <a:lstStyle/>
        <a:p>
          <a:r>
            <a:rPr lang="fa-IR" sz="1800" b="1" dirty="0" smtClean="0">
              <a:cs typeface="B Nazanin" panose="00000400000000000000" pitchFamily="2" charset="-78"/>
            </a:rPr>
            <a:t>پلاسما</a:t>
          </a:r>
          <a:endParaRPr lang="en-US" sz="1800" b="1" dirty="0">
            <a:cs typeface="B Nazanin" panose="00000400000000000000" pitchFamily="2" charset="-78"/>
          </a:endParaRPr>
        </a:p>
      </dgm:t>
    </dgm:pt>
    <dgm:pt modelId="{B1EEFF96-15B5-436A-966A-64ED05EF65E0}" type="parTrans" cxnId="{01B8735B-8F60-4F3F-9222-9B76AD8E3B07}">
      <dgm:prSet/>
      <dgm:spPr/>
      <dgm:t>
        <a:bodyPr/>
        <a:lstStyle/>
        <a:p>
          <a:endParaRPr lang="en-US"/>
        </a:p>
      </dgm:t>
    </dgm:pt>
    <dgm:pt modelId="{9B5DB35E-5A4E-421A-B1F0-30A7B0A82221}" type="sibTrans" cxnId="{01B8735B-8F60-4F3F-9222-9B76AD8E3B07}">
      <dgm:prSet/>
      <dgm:spPr/>
      <dgm:t>
        <a:bodyPr/>
        <a:lstStyle/>
        <a:p>
          <a:endParaRPr lang="en-US"/>
        </a:p>
      </dgm:t>
    </dgm:pt>
    <dgm:pt modelId="{7AE71E61-7F08-4637-B02C-A6BBF9CBEB08}">
      <dgm:prSet phldrT="[Text]" custT="1"/>
      <dgm:spPr/>
      <dgm:t>
        <a:bodyPr/>
        <a:lstStyle/>
        <a:p>
          <a:r>
            <a:rPr lang="fa-IR" sz="1800" b="1" dirty="0" smtClean="0">
              <a:cs typeface="B Nazanin" panose="00000400000000000000" pitchFamily="2" charset="-78"/>
            </a:rPr>
            <a:t>الکترون ها</a:t>
          </a:r>
          <a:endParaRPr lang="en-US" sz="1800" b="1" dirty="0">
            <a:cs typeface="B Nazanin" panose="00000400000000000000" pitchFamily="2" charset="-78"/>
          </a:endParaRPr>
        </a:p>
      </dgm:t>
    </dgm:pt>
    <dgm:pt modelId="{2A5BA9CC-962A-4CFB-993D-B8F3E6C67425}" type="parTrans" cxnId="{087F7691-98C1-4621-AF58-4CB742476EB0}">
      <dgm:prSet/>
      <dgm:spPr/>
      <dgm:t>
        <a:bodyPr/>
        <a:lstStyle/>
        <a:p>
          <a:endParaRPr lang="en-US"/>
        </a:p>
      </dgm:t>
    </dgm:pt>
    <dgm:pt modelId="{E2FF2237-6FB9-4EB9-B74A-0EA57E2A8DAA}" type="sibTrans" cxnId="{087F7691-98C1-4621-AF58-4CB742476EB0}">
      <dgm:prSet/>
      <dgm:spPr/>
      <dgm:t>
        <a:bodyPr/>
        <a:lstStyle/>
        <a:p>
          <a:endParaRPr lang="en-US"/>
        </a:p>
      </dgm:t>
    </dgm:pt>
    <dgm:pt modelId="{39AB7728-2C81-455C-ACA4-158A690E639D}">
      <dgm:prSet phldrT="[Text]" custT="1"/>
      <dgm:spPr/>
      <dgm:t>
        <a:bodyPr/>
        <a:lstStyle/>
        <a:p>
          <a:r>
            <a:rPr lang="fa-IR" sz="1800" b="1" dirty="0" smtClean="0">
              <a:cs typeface="B Nazanin" panose="00000400000000000000" pitchFamily="2" charset="-78"/>
            </a:rPr>
            <a:t>شبه پایدارها</a:t>
          </a:r>
          <a:endParaRPr lang="en-US" sz="1800" b="1" dirty="0">
            <a:cs typeface="B Nazanin" panose="00000400000000000000" pitchFamily="2" charset="-78"/>
          </a:endParaRPr>
        </a:p>
      </dgm:t>
    </dgm:pt>
    <dgm:pt modelId="{76839CFA-C0D8-4C15-9E7B-BBFCD2C47049}" type="parTrans" cxnId="{CE08A967-C7D7-4008-8399-D2E71CCD35E7}">
      <dgm:prSet/>
      <dgm:spPr/>
      <dgm:t>
        <a:bodyPr/>
        <a:lstStyle/>
        <a:p>
          <a:endParaRPr lang="en-US"/>
        </a:p>
      </dgm:t>
    </dgm:pt>
    <dgm:pt modelId="{7485EFA1-39CE-4171-A37A-A7C725CCC75A}" type="sibTrans" cxnId="{CE08A967-C7D7-4008-8399-D2E71CCD35E7}">
      <dgm:prSet/>
      <dgm:spPr/>
      <dgm:t>
        <a:bodyPr/>
        <a:lstStyle/>
        <a:p>
          <a:endParaRPr lang="en-US"/>
        </a:p>
      </dgm:t>
    </dgm:pt>
    <dgm:pt modelId="{A79B959E-8BC4-4EC2-8129-6997116734CC}">
      <dgm:prSet phldrT="[Text]" custT="1"/>
      <dgm:spPr/>
      <dgm:t>
        <a:bodyPr/>
        <a:lstStyle/>
        <a:p>
          <a:r>
            <a:rPr lang="fa-IR" sz="1800" b="1" dirty="0" smtClean="0">
              <a:cs typeface="B Nazanin" panose="00000400000000000000" pitchFamily="2" charset="-78"/>
            </a:rPr>
            <a:t>یون های مثبت</a:t>
          </a:r>
          <a:endParaRPr lang="en-US" sz="1800" b="1" dirty="0">
            <a:cs typeface="B Nazanin" panose="00000400000000000000" pitchFamily="2" charset="-78"/>
          </a:endParaRPr>
        </a:p>
      </dgm:t>
    </dgm:pt>
    <dgm:pt modelId="{8AB89DC9-AA53-4962-B89D-9F9BAB828260}" type="parTrans" cxnId="{451B7F1B-B997-431A-B902-C33951F05F2F}">
      <dgm:prSet/>
      <dgm:spPr/>
      <dgm:t>
        <a:bodyPr/>
        <a:lstStyle/>
        <a:p>
          <a:endParaRPr lang="en-US"/>
        </a:p>
      </dgm:t>
    </dgm:pt>
    <dgm:pt modelId="{E24741B3-72FD-4019-B548-B76E157050B1}" type="sibTrans" cxnId="{451B7F1B-B997-431A-B902-C33951F05F2F}">
      <dgm:prSet/>
      <dgm:spPr/>
      <dgm:t>
        <a:bodyPr/>
        <a:lstStyle/>
        <a:p>
          <a:endParaRPr lang="en-US"/>
        </a:p>
      </dgm:t>
    </dgm:pt>
    <dgm:pt modelId="{321E2148-177D-4980-AFCB-CFEBED05958E}">
      <dgm:prSet phldrT="[Text]" custT="1"/>
      <dgm:spPr/>
      <dgm:t>
        <a:bodyPr/>
        <a:lstStyle/>
        <a:p>
          <a:r>
            <a:rPr lang="fa-IR" sz="1800" b="1" dirty="0" smtClean="0">
              <a:cs typeface="B Nazanin" panose="00000400000000000000" pitchFamily="2" charset="-78"/>
            </a:rPr>
            <a:t>رادیکال های آزاد</a:t>
          </a:r>
          <a:endParaRPr lang="en-US" sz="1800" b="1" dirty="0">
            <a:cs typeface="B Nazanin" panose="00000400000000000000" pitchFamily="2" charset="-78"/>
          </a:endParaRPr>
        </a:p>
      </dgm:t>
    </dgm:pt>
    <dgm:pt modelId="{518CA0B6-A20A-4F79-98D9-C7BD72A1F036}" type="parTrans" cxnId="{2ACC930B-9E9E-4221-8B48-DA355CB4B996}">
      <dgm:prSet/>
      <dgm:spPr/>
      <dgm:t>
        <a:bodyPr/>
        <a:lstStyle/>
        <a:p>
          <a:endParaRPr lang="en-US"/>
        </a:p>
      </dgm:t>
    </dgm:pt>
    <dgm:pt modelId="{72BCA4F5-751F-4EB1-9E7C-25C8971EC3E7}" type="sibTrans" cxnId="{2ACC930B-9E9E-4221-8B48-DA355CB4B996}">
      <dgm:prSet/>
      <dgm:spPr/>
      <dgm:t>
        <a:bodyPr/>
        <a:lstStyle/>
        <a:p>
          <a:endParaRPr lang="en-US"/>
        </a:p>
      </dgm:t>
    </dgm:pt>
    <dgm:pt modelId="{7DC551D2-026E-49A9-8006-E82D1EF926E5}">
      <dgm:prSet custRadScaleRad="99902" custRadScaleInc="-67299"/>
      <dgm:spPr/>
      <dgm:t>
        <a:bodyPr/>
        <a:lstStyle/>
        <a:p>
          <a:endParaRPr lang="en-US" dirty="0"/>
        </a:p>
      </dgm:t>
    </dgm:pt>
    <dgm:pt modelId="{9095E44E-24EB-45EA-AFDB-CF78E8A33D0D}" type="parTrans" cxnId="{D5694E86-A012-49B9-B4DB-D6EF20E0A1F4}">
      <dgm:prSet custLinFactNeighborX="8119" custLinFactNeighborY="-20004"/>
      <dgm:spPr/>
      <dgm:t>
        <a:bodyPr/>
        <a:lstStyle/>
        <a:p>
          <a:endParaRPr lang="en-US"/>
        </a:p>
      </dgm:t>
    </dgm:pt>
    <dgm:pt modelId="{37EAA622-0AF9-4A66-93E6-E0E6EA3CACFA}" type="sibTrans" cxnId="{D5694E86-A012-49B9-B4DB-D6EF20E0A1F4}">
      <dgm:prSet/>
      <dgm:spPr/>
      <dgm:t>
        <a:bodyPr/>
        <a:lstStyle/>
        <a:p>
          <a:endParaRPr lang="en-US"/>
        </a:p>
      </dgm:t>
    </dgm:pt>
    <dgm:pt modelId="{AC161DB2-A2D7-46E9-80E9-4B3555F26594}">
      <dgm:prSet phldrT="[Text]" custT="1"/>
      <dgm:spPr/>
      <dgm:t>
        <a:bodyPr/>
        <a:lstStyle/>
        <a:p>
          <a:r>
            <a:rPr lang="fa-IR" sz="1800" b="1" dirty="0" smtClean="0">
              <a:cs typeface="B Nazanin" panose="00000400000000000000" pitchFamily="2" charset="-78"/>
            </a:rPr>
            <a:t>فوتون ها</a:t>
          </a:r>
          <a:endParaRPr lang="en-US" sz="1800" b="1" dirty="0">
            <a:cs typeface="B Nazanin" panose="00000400000000000000" pitchFamily="2" charset="-78"/>
          </a:endParaRPr>
        </a:p>
      </dgm:t>
    </dgm:pt>
    <dgm:pt modelId="{1765809A-B59C-4F14-A3B8-84BB482BA893}" type="parTrans" cxnId="{B4E6949C-9E04-4CCA-817F-485EF1FDE378}">
      <dgm:prSet/>
      <dgm:spPr/>
      <dgm:t>
        <a:bodyPr/>
        <a:lstStyle/>
        <a:p>
          <a:endParaRPr lang="en-US"/>
        </a:p>
      </dgm:t>
    </dgm:pt>
    <dgm:pt modelId="{42CAF2A0-582D-4BA3-9495-AC56F83FFE32}" type="sibTrans" cxnId="{B4E6949C-9E04-4CCA-817F-485EF1FDE378}">
      <dgm:prSet/>
      <dgm:spPr/>
      <dgm:t>
        <a:bodyPr/>
        <a:lstStyle/>
        <a:p>
          <a:endParaRPr lang="en-US"/>
        </a:p>
      </dgm:t>
    </dgm:pt>
    <dgm:pt modelId="{3416658C-38FA-46C5-A708-6346F6A4A234}">
      <dgm:prSet phldrT="[Text]" custT="1"/>
      <dgm:spPr/>
      <dgm:t>
        <a:bodyPr/>
        <a:lstStyle/>
        <a:p>
          <a:r>
            <a:rPr lang="fa-IR" sz="1800" b="1" dirty="0" smtClean="0">
              <a:cs typeface="B Nazanin" panose="00000400000000000000" pitchFamily="2" charset="-78"/>
            </a:rPr>
            <a:t>اتم ها</a:t>
          </a:r>
          <a:endParaRPr lang="en-US" sz="1800" b="1" dirty="0">
            <a:cs typeface="B Nazanin" panose="00000400000000000000" pitchFamily="2" charset="-78"/>
          </a:endParaRPr>
        </a:p>
      </dgm:t>
    </dgm:pt>
    <dgm:pt modelId="{A94F10EA-510D-4115-B242-61CE1E88B43E}" type="parTrans" cxnId="{F6C6F446-6336-4193-B17F-71D1CBA9D2E8}">
      <dgm:prSet/>
      <dgm:spPr/>
      <dgm:t>
        <a:bodyPr/>
        <a:lstStyle/>
        <a:p>
          <a:endParaRPr lang="en-US"/>
        </a:p>
      </dgm:t>
    </dgm:pt>
    <dgm:pt modelId="{46F69C43-11D0-4803-9525-90DE554BF12B}" type="sibTrans" cxnId="{F6C6F446-6336-4193-B17F-71D1CBA9D2E8}">
      <dgm:prSet/>
      <dgm:spPr/>
      <dgm:t>
        <a:bodyPr/>
        <a:lstStyle/>
        <a:p>
          <a:endParaRPr lang="en-US"/>
        </a:p>
      </dgm:t>
    </dgm:pt>
    <dgm:pt modelId="{9D3E3BD1-A3BC-4736-A3C8-1986EF17898C}" type="pres">
      <dgm:prSet presAssocID="{5EFFCD29-7FC9-4287-A232-9B097C3208E2}" presName="Name0" presStyleCnt="0">
        <dgm:presLayoutVars>
          <dgm:chMax val="1"/>
          <dgm:dir/>
          <dgm:animLvl val="ctr"/>
          <dgm:resizeHandles val="exact"/>
        </dgm:presLayoutVars>
      </dgm:prSet>
      <dgm:spPr/>
      <dgm:t>
        <a:bodyPr/>
        <a:lstStyle/>
        <a:p>
          <a:endParaRPr lang="en-US"/>
        </a:p>
      </dgm:t>
    </dgm:pt>
    <dgm:pt modelId="{D2D3D8BC-5294-4024-8E84-2CE2CA82AB87}" type="pres">
      <dgm:prSet presAssocID="{D92C4D71-E2F4-440B-8F7A-6B33E7ED8D57}" presName="centerShape" presStyleLbl="node0" presStyleIdx="0" presStyleCnt="1" custScaleX="128178" custLinFactNeighborX="2563" custLinFactNeighborY="1204"/>
      <dgm:spPr/>
      <dgm:t>
        <a:bodyPr/>
        <a:lstStyle/>
        <a:p>
          <a:endParaRPr lang="en-US"/>
        </a:p>
      </dgm:t>
    </dgm:pt>
    <dgm:pt modelId="{F5214F58-25BC-4B46-8C3B-8B121AC5484E}" type="pres">
      <dgm:prSet presAssocID="{2A5BA9CC-962A-4CFB-993D-B8F3E6C67425}" presName="parTrans" presStyleLbl="sibTrans2D1" presStyleIdx="0" presStyleCnt="6"/>
      <dgm:spPr/>
      <dgm:t>
        <a:bodyPr/>
        <a:lstStyle/>
        <a:p>
          <a:endParaRPr lang="en-US"/>
        </a:p>
      </dgm:t>
    </dgm:pt>
    <dgm:pt modelId="{FE605EF4-4BFE-437E-9E92-E67F0F494DCF}" type="pres">
      <dgm:prSet presAssocID="{2A5BA9CC-962A-4CFB-993D-B8F3E6C67425}" presName="connectorText" presStyleLbl="sibTrans2D1" presStyleIdx="0" presStyleCnt="6"/>
      <dgm:spPr/>
      <dgm:t>
        <a:bodyPr/>
        <a:lstStyle/>
        <a:p>
          <a:endParaRPr lang="en-US"/>
        </a:p>
      </dgm:t>
    </dgm:pt>
    <dgm:pt modelId="{1222B6DD-FA7A-463A-8E92-A24C5C2F6910}" type="pres">
      <dgm:prSet presAssocID="{7AE71E61-7F08-4637-B02C-A6BBF9CBEB08}" presName="node" presStyleLbl="node1" presStyleIdx="0" presStyleCnt="6" custScaleX="162850" custRadScaleRad="95896" custRadScaleInc="-58562">
        <dgm:presLayoutVars>
          <dgm:bulletEnabled val="1"/>
        </dgm:presLayoutVars>
      </dgm:prSet>
      <dgm:spPr/>
      <dgm:t>
        <a:bodyPr/>
        <a:lstStyle/>
        <a:p>
          <a:endParaRPr lang="en-US"/>
        </a:p>
      </dgm:t>
    </dgm:pt>
    <dgm:pt modelId="{F9CC0986-9908-414F-92DF-FF4EDFCD23EA}" type="pres">
      <dgm:prSet presAssocID="{76839CFA-C0D8-4C15-9E7B-BBFCD2C47049}" presName="parTrans" presStyleLbl="sibTrans2D1" presStyleIdx="1" presStyleCnt="6"/>
      <dgm:spPr/>
      <dgm:t>
        <a:bodyPr/>
        <a:lstStyle/>
        <a:p>
          <a:endParaRPr lang="en-US"/>
        </a:p>
      </dgm:t>
    </dgm:pt>
    <dgm:pt modelId="{1D677B38-D90D-42F2-8979-49E548704DCE}" type="pres">
      <dgm:prSet presAssocID="{76839CFA-C0D8-4C15-9E7B-BBFCD2C47049}" presName="connectorText" presStyleLbl="sibTrans2D1" presStyleIdx="1" presStyleCnt="6"/>
      <dgm:spPr/>
      <dgm:t>
        <a:bodyPr/>
        <a:lstStyle/>
        <a:p>
          <a:endParaRPr lang="en-US"/>
        </a:p>
      </dgm:t>
    </dgm:pt>
    <dgm:pt modelId="{05F508ED-313E-4A98-A713-ED35CF44BA95}" type="pres">
      <dgm:prSet presAssocID="{39AB7728-2C81-455C-ACA4-158A690E639D}" presName="node" presStyleLbl="node1" presStyleIdx="1" presStyleCnt="6" custScaleX="166195" custRadScaleRad="117549" custRadScaleInc="-11029">
        <dgm:presLayoutVars>
          <dgm:bulletEnabled val="1"/>
        </dgm:presLayoutVars>
      </dgm:prSet>
      <dgm:spPr/>
      <dgm:t>
        <a:bodyPr/>
        <a:lstStyle/>
        <a:p>
          <a:endParaRPr lang="en-US"/>
        </a:p>
      </dgm:t>
    </dgm:pt>
    <dgm:pt modelId="{21363A49-D51F-499F-896F-A331197EF1F7}" type="pres">
      <dgm:prSet presAssocID="{8AB89DC9-AA53-4962-B89D-9F9BAB828260}" presName="parTrans" presStyleLbl="sibTrans2D1" presStyleIdx="2" presStyleCnt="6" custLinFactNeighborX="10661" custLinFactNeighborY="-20350"/>
      <dgm:spPr/>
      <dgm:t>
        <a:bodyPr/>
        <a:lstStyle/>
        <a:p>
          <a:endParaRPr lang="en-US"/>
        </a:p>
      </dgm:t>
    </dgm:pt>
    <dgm:pt modelId="{0BD723C3-0A74-43EA-B8BC-27E70666D482}" type="pres">
      <dgm:prSet presAssocID="{8AB89DC9-AA53-4962-B89D-9F9BAB828260}" presName="connectorText" presStyleLbl="sibTrans2D1" presStyleIdx="2" presStyleCnt="6"/>
      <dgm:spPr/>
      <dgm:t>
        <a:bodyPr/>
        <a:lstStyle/>
        <a:p>
          <a:endParaRPr lang="en-US"/>
        </a:p>
      </dgm:t>
    </dgm:pt>
    <dgm:pt modelId="{81B681E3-20FD-48F0-95BB-9358CA54CC73}" type="pres">
      <dgm:prSet presAssocID="{A79B959E-8BC4-4EC2-8129-6997116734CC}" presName="node" presStyleLbl="node1" presStyleIdx="2" presStyleCnt="6" custScaleX="133052" custRadScaleRad="121513" custRadScaleInc="-75495">
        <dgm:presLayoutVars>
          <dgm:bulletEnabled val="1"/>
        </dgm:presLayoutVars>
      </dgm:prSet>
      <dgm:spPr/>
      <dgm:t>
        <a:bodyPr/>
        <a:lstStyle/>
        <a:p>
          <a:endParaRPr lang="en-US"/>
        </a:p>
      </dgm:t>
    </dgm:pt>
    <dgm:pt modelId="{F3186DCE-7A39-41AB-815B-347C93E86E1F}" type="pres">
      <dgm:prSet presAssocID="{518CA0B6-A20A-4F79-98D9-C7BD72A1F036}" presName="parTrans" presStyleLbl="sibTrans2D1" presStyleIdx="3" presStyleCnt="6"/>
      <dgm:spPr/>
      <dgm:t>
        <a:bodyPr/>
        <a:lstStyle/>
        <a:p>
          <a:endParaRPr lang="en-US"/>
        </a:p>
      </dgm:t>
    </dgm:pt>
    <dgm:pt modelId="{7FDAF80F-26E4-4E1E-A056-FD30E9597E35}" type="pres">
      <dgm:prSet presAssocID="{518CA0B6-A20A-4F79-98D9-C7BD72A1F036}" presName="connectorText" presStyleLbl="sibTrans2D1" presStyleIdx="3" presStyleCnt="6"/>
      <dgm:spPr/>
      <dgm:t>
        <a:bodyPr/>
        <a:lstStyle/>
        <a:p>
          <a:endParaRPr lang="en-US"/>
        </a:p>
      </dgm:t>
    </dgm:pt>
    <dgm:pt modelId="{4FC4AE9B-489F-4627-9778-E868D1752FAB}" type="pres">
      <dgm:prSet presAssocID="{321E2148-177D-4980-AFCB-CFEBED05958E}" presName="node" presStyleLbl="node1" presStyleIdx="3" presStyleCnt="6" custScaleX="184518" custRadScaleRad="106691" custRadScaleInc="-103684">
        <dgm:presLayoutVars>
          <dgm:bulletEnabled val="1"/>
        </dgm:presLayoutVars>
      </dgm:prSet>
      <dgm:spPr/>
      <dgm:t>
        <a:bodyPr/>
        <a:lstStyle/>
        <a:p>
          <a:endParaRPr lang="en-US"/>
        </a:p>
      </dgm:t>
    </dgm:pt>
    <dgm:pt modelId="{56E6C70D-A967-4E84-9D4D-852A807905E7}" type="pres">
      <dgm:prSet presAssocID="{A94F10EA-510D-4115-B242-61CE1E88B43E}" presName="parTrans" presStyleLbl="sibTrans2D1" presStyleIdx="4" presStyleCnt="6"/>
      <dgm:spPr/>
      <dgm:t>
        <a:bodyPr/>
        <a:lstStyle/>
        <a:p>
          <a:endParaRPr lang="en-US"/>
        </a:p>
      </dgm:t>
    </dgm:pt>
    <dgm:pt modelId="{CC6262E8-5413-41C2-93B4-E9B11995A004}" type="pres">
      <dgm:prSet presAssocID="{A94F10EA-510D-4115-B242-61CE1E88B43E}" presName="connectorText" presStyleLbl="sibTrans2D1" presStyleIdx="4" presStyleCnt="6"/>
      <dgm:spPr/>
      <dgm:t>
        <a:bodyPr/>
        <a:lstStyle/>
        <a:p>
          <a:endParaRPr lang="en-US"/>
        </a:p>
      </dgm:t>
    </dgm:pt>
    <dgm:pt modelId="{F16589FA-8706-490C-88AF-FB7326A60F28}" type="pres">
      <dgm:prSet presAssocID="{3416658C-38FA-46C5-A708-6346F6A4A234}" presName="node" presStyleLbl="node1" presStyleIdx="4" presStyleCnt="6" custScaleX="146637" custRadScaleRad="105772" custRadScaleInc="-18264">
        <dgm:presLayoutVars>
          <dgm:bulletEnabled val="1"/>
        </dgm:presLayoutVars>
      </dgm:prSet>
      <dgm:spPr/>
      <dgm:t>
        <a:bodyPr/>
        <a:lstStyle/>
        <a:p>
          <a:endParaRPr lang="en-US"/>
        </a:p>
      </dgm:t>
    </dgm:pt>
    <dgm:pt modelId="{0081CF59-7F99-4548-A1BE-43F7404FE0E3}" type="pres">
      <dgm:prSet presAssocID="{1765809A-B59C-4F14-A3B8-84BB482BA893}" presName="parTrans" presStyleLbl="sibTrans2D1" presStyleIdx="5" presStyleCnt="6"/>
      <dgm:spPr/>
      <dgm:t>
        <a:bodyPr/>
        <a:lstStyle/>
        <a:p>
          <a:endParaRPr lang="en-US"/>
        </a:p>
      </dgm:t>
    </dgm:pt>
    <dgm:pt modelId="{BA337C4E-10A5-4690-833C-809590FA26BE}" type="pres">
      <dgm:prSet presAssocID="{1765809A-B59C-4F14-A3B8-84BB482BA893}" presName="connectorText" presStyleLbl="sibTrans2D1" presStyleIdx="5" presStyleCnt="6"/>
      <dgm:spPr/>
      <dgm:t>
        <a:bodyPr/>
        <a:lstStyle/>
        <a:p>
          <a:endParaRPr lang="en-US"/>
        </a:p>
      </dgm:t>
    </dgm:pt>
    <dgm:pt modelId="{EB743168-5738-46C2-919B-C8FD850FF4C9}" type="pres">
      <dgm:prSet presAssocID="{AC161DB2-A2D7-46E9-80E9-4B3555F26594}" presName="node" presStyleLbl="node1" presStyleIdx="5" presStyleCnt="6" custScaleX="138867" custRadScaleRad="106363" custRadScaleInc="-52408">
        <dgm:presLayoutVars>
          <dgm:bulletEnabled val="1"/>
        </dgm:presLayoutVars>
      </dgm:prSet>
      <dgm:spPr/>
      <dgm:t>
        <a:bodyPr/>
        <a:lstStyle/>
        <a:p>
          <a:endParaRPr lang="en-US"/>
        </a:p>
      </dgm:t>
    </dgm:pt>
  </dgm:ptLst>
  <dgm:cxnLst>
    <dgm:cxn modelId="{C23CC4E9-3EB5-4D23-AA2F-A7F8D4E24628}" type="presOf" srcId="{518CA0B6-A20A-4F79-98D9-C7BD72A1F036}" destId="{F3186DCE-7A39-41AB-815B-347C93E86E1F}" srcOrd="0" destOrd="0" presId="urn:microsoft.com/office/officeart/2005/8/layout/radial5"/>
    <dgm:cxn modelId="{7EFC320F-F4E3-431C-839A-CB92D28CEF79}" type="presOf" srcId="{5EFFCD29-7FC9-4287-A232-9B097C3208E2}" destId="{9D3E3BD1-A3BC-4736-A3C8-1986EF17898C}" srcOrd="0" destOrd="0" presId="urn:microsoft.com/office/officeart/2005/8/layout/radial5"/>
    <dgm:cxn modelId="{F82E10CA-C3A9-4AA3-8C3E-5FEEEC2EF4A1}" type="presOf" srcId="{3416658C-38FA-46C5-A708-6346F6A4A234}" destId="{F16589FA-8706-490C-88AF-FB7326A60F28}" srcOrd="0" destOrd="0" presId="urn:microsoft.com/office/officeart/2005/8/layout/radial5"/>
    <dgm:cxn modelId="{F6C6F446-6336-4193-B17F-71D1CBA9D2E8}" srcId="{D92C4D71-E2F4-440B-8F7A-6B33E7ED8D57}" destId="{3416658C-38FA-46C5-A708-6346F6A4A234}" srcOrd="4" destOrd="0" parTransId="{A94F10EA-510D-4115-B242-61CE1E88B43E}" sibTransId="{46F69C43-11D0-4803-9525-90DE554BF12B}"/>
    <dgm:cxn modelId="{2ACC930B-9E9E-4221-8B48-DA355CB4B996}" srcId="{D92C4D71-E2F4-440B-8F7A-6B33E7ED8D57}" destId="{321E2148-177D-4980-AFCB-CFEBED05958E}" srcOrd="3" destOrd="0" parTransId="{518CA0B6-A20A-4F79-98D9-C7BD72A1F036}" sibTransId="{72BCA4F5-751F-4EB1-9E7C-25C8971EC3E7}"/>
    <dgm:cxn modelId="{D874F073-B871-4C4E-8938-1D14A446E23B}" type="presOf" srcId="{1765809A-B59C-4F14-A3B8-84BB482BA893}" destId="{0081CF59-7F99-4548-A1BE-43F7404FE0E3}" srcOrd="0" destOrd="0" presId="urn:microsoft.com/office/officeart/2005/8/layout/radial5"/>
    <dgm:cxn modelId="{3DBC5B21-7C26-4DC6-AF4F-1CBA6CDC69C2}" type="presOf" srcId="{2A5BA9CC-962A-4CFB-993D-B8F3E6C67425}" destId="{F5214F58-25BC-4B46-8C3B-8B121AC5484E}" srcOrd="0" destOrd="0" presId="urn:microsoft.com/office/officeart/2005/8/layout/radial5"/>
    <dgm:cxn modelId="{087F7691-98C1-4621-AF58-4CB742476EB0}" srcId="{D92C4D71-E2F4-440B-8F7A-6B33E7ED8D57}" destId="{7AE71E61-7F08-4637-B02C-A6BBF9CBEB08}" srcOrd="0" destOrd="0" parTransId="{2A5BA9CC-962A-4CFB-993D-B8F3E6C67425}" sibTransId="{E2FF2237-6FB9-4EB9-B74A-0EA57E2A8DAA}"/>
    <dgm:cxn modelId="{CE08A967-C7D7-4008-8399-D2E71CCD35E7}" srcId="{D92C4D71-E2F4-440B-8F7A-6B33E7ED8D57}" destId="{39AB7728-2C81-455C-ACA4-158A690E639D}" srcOrd="1" destOrd="0" parTransId="{76839CFA-C0D8-4C15-9E7B-BBFCD2C47049}" sibTransId="{7485EFA1-39CE-4171-A37A-A7C725CCC75A}"/>
    <dgm:cxn modelId="{DE4AEC4A-ADE2-462E-B934-0C24E0EF7DEF}" type="presOf" srcId="{518CA0B6-A20A-4F79-98D9-C7BD72A1F036}" destId="{7FDAF80F-26E4-4E1E-A056-FD30E9597E35}" srcOrd="1" destOrd="0" presId="urn:microsoft.com/office/officeart/2005/8/layout/radial5"/>
    <dgm:cxn modelId="{4AB3B22E-CD74-492C-A3D6-762C1AC8942D}" type="presOf" srcId="{76839CFA-C0D8-4C15-9E7B-BBFCD2C47049}" destId="{F9CC0986-9908-414F-92DF-FF4EDFCD23EA}" srcOrd="0" destOrd="0" presId="urn:microsoft.com/office/officeart/2005/8/layout/radial5"/>
    <dgm:cxn modelId="{C2D8A58A-90EE-4897-9685-D293F6453D50}" type="presOf" srcId="{A79B959E-8BC4-4EC2-8129-6997116734CC}" destId="{81B681E3-20FD-48F0-95BB-9358CA54CC73}" srcOrd="0" destOrd="0" presId="urn:microsoft.com/office/officeart/2005/8/layout/radial5"/>
    <dgm:cxn modelId="{D7D8AEA8-5E65-446D-9775-761EF9115449}" type="presOf" srcId="{D92C4D71-E2F4-440B-8F7A-6B33E7ED8D57}" destId="{D2D3D8BC-5294-4024-8E84-2CE2CA82AB87}" srcOrd="0" destOrd="0" presId="urn:microsoft.com/office/officeart/2005/8/layout/radial5"/>
    <dgm:cxn modelId="{01B8735B-8F60-4F3F-9222-9B76AD8E3B07}" srcId="{5EFFCD29-7FC9-4287-A232-9B097C3208E2}" destId="{D92C4D71-E2F4-440B-8F7A-6B33E7ED8D57}" srcOrd="0" destOrd="0" parTransId="{B1EEFF96-15B5-436A-966A-64ED05EF65E0}" sibTransId="{9B5DB35E-5A4E-421A-B1F0-30A7B0A82221}"/>
    <dgm:cxn modelId="{D5694E86-A012-49B9-B4DB-D6EF20E0A1F4}" srcId="{5EFFCD29-7FC9-4287-A232-9B097C3208E2}" destId="{7DC551D2-026E-49A9-8006-E82D1EF926E5}" srcOrd="1" destOrd="0" parTransId="{9095E44E-24EB-45EA-AFDB-CF78E8A33D0D}" sibTransId="{37EAA622-0AF9-4A66-93E6-E0E6EA3CACFA}"/>
    <dgm:cxn modelId="{B4E6949C-9E04-4CCA-817F-485EF1FDE378}" srcId="{D92C4D71-E2F4-440B-8F7A-6B33E7ED8D57}" destId="{AC161DB2-A2D7-46E9-80E9-4B3555F26594}" srcOrd="5" destOrd="0" parTransId="{1765809A-B59C-4F14-A3B8-84BB482BA893}" sibTransId="{42CAF2A0-582D-4BA3-9495-AC56F83FFE32}"/>
    <dgm:cxn modelId="{F7019070-EA92-46E7-89A7-4A877E7375D7}" type="presOf" srcId="{2A5BA9CC-962A-4CFB-993D-B8F3E6C67425}" destId="{FE605EF4-4BFE-437E-9E92-E67F0F494DCF}" srcOrd="1" destOrd="0" presId="urn:microsoft.com/office/officeart/2005/8/layout/radial5"/>
    <dgm:cxn modelId="{F67DD82C-3AD7-4CA9-8762-A8B216C7E303}" type="presOf" srcId="{8AB89DC9-AA53-4962-B89D-9F9BAB828260}" destId="{0BD723C3-0A74-43EA-B8BC-27E70666D482}" srcOrd="1" destOrd="0" presId="urn:microsoft.com/office/officeart/2005/8/layout/radial5"/>
    <dgm:cxn modelId="{AD8D8FC7-06F3-400C-BD82-D43A8550143B}" type="presOf" srcId="{7AE71E61-7F08-4637-B02C-A6BBF9CBEB08}" destId="{1222B6DD-FA7A-463A-8E92-A24C5C2F6910}" srcOrd="0" destOrd="0" presId="urn:microsoft.com/office/officeart/2005/8/layout/radial5"/>
    <dgm:cxn modelId="{05CDB86D-4977-4506-92A8-334CF8820DA3}" type="presOf" srcId="{8AB89DC9-AA53-4962-B89D-9F9BAB828260}" destId="{21363A49-D51F-499F-896F-A331197EF1F7}" srcOrd="0" destOrd="0" presId="urn:microsoft.com/office/officeart/2005/8/layout/radial5"/>
    <dgm:cxn modelId="{75B1E42C-ED51-43D0-8385-FD95F162330C}" type="presOf" srcId="{A94F10EA-510D-4115-B242-61CE1E88B43E}" destId="{CC6262E8-5413-41C2-93B4-E9B11995A004}" srcOrd="1" destOrd="0" presId="urn:microsoft.com/office/officeart/2005/8/layout/radial5"/>
    <dgm:cxn modelId="{B0C8AF71-6142-4802-A5EA-A1FC7733E38C}" type="presOf" srcId="{AC161DB2-A2D7-46E9-80E9-4B3555F26594}" destId="{EB743168-5738-46C2-919B-C8FD850FF4C9}" srcOrd="0" destOrd="0" presId="urn:microsoft.com/office/officeart/2005/8/layout/radial5"/>
    <dgm:cxn modelId="{451B7F1B-B997-431A-B902-C33951F05F2F}" srcId="{D92C4D71-E2F4-440B-8F7A-6B33E7ED8D57}" destId="{A79B959E-8BC4-4EC2-8129-6997116734CC}" srcOrd="2" destOrd="0" parTransId="{8AB89DC9-AA53-4962-B89D-9F9BAB828260}" sibTransId="{E24741B3-72FD-4019-B548-B76E157050B1}"/>
    <dgm:cxn modelId="{D77DF998-7F1F-416C-AAEC-34B5CAB7CAAD}" type="presOf" srcId="{321E2148-177D-4980-AFCB-CFEBED05958E}" destId="{4FC4AE9B-489F-4627-9778-E868D1752FAB}" srcOrd="0" destOrd="0" presId="urn:microsoft.com/office/officeart/2005/8/layout/radial5"/>
    <dgm:cxn modelId="{600D64ED-FAA5-47A0-A49C-8B333C278171}" type="presOf" srcId="{39AB7728-2C81-455C-ACA4-158A690E639D}" destId="{05F508ED-313E-4A98-A713-ED35CF44BA95}" srcOrd="0" destOrd="0" presId="urn:microsoft.com/office/officeart/2005/8/layout/radial5"/>
    <dgm:cxn modelId="{FCB36635-DAD8-49CF-8783-477C2D24FAA1}" type="presOf" srcId="{76839CFA-C0D8-4C15-9E7B-BBFCD2C47049}" destId="{1D677B38-D90D-42F2-8979-49E548704DCE}" srcOrd="1" destOrd="0" presId="urn:microsoft.com/office/officeart/2005/8/layout/radial5"/>
    <dgm:cxn modelId="{BEC2F1B7-1960-456C-AC14-84D609C7D5CA}" type="presOf" srcId="{1765809A-B59C-4F14-A3B8-84BB482BA893}" destId="{BA337C4E-10A5-4690-833C-809590FA26BE}" srcOrd="1" destOrd="0" presId="urn:microsoft.com/office/officeart/2005/8/layout/radial5"/>
    <dgm:cxn modelId="{9516C2C8-6FE1-42E8-BB6E-3166731FD47C}" type="presOf" srcId="{A94F10EA-510D-4115-B242-61CE1E88B43E}" destId="{56E6C70D-A967-4E84-9D4D-852A807905E7}" srcOrd="0" destOrd="0" presId="urn:microsoft.com/office/officeart/2005/8/layout/radial5"/>
    <dgm:cxn modelId="{C5AFFFDC-2E6F-4DE6-B83C-D5A6D305C510}" type="presParOf" srcId="{9D3E3BD1-A3BC-4736-A3C8-1986EF17898C}" destId="{D2D3D8BC-5294-4024-8E84-2CE2CA82AB87}" srcOrd="0" destOrd="0" presId="urn:microsoft.com/office/officeart/2005/8/layout/radial5"/>
    <dgm:cxn modelId="{D37876CC-F323-4A35-AE73-94F23C9C0276}" type="presParOf" srcId="{9D3E3BD1-A3BC-4736-A3C8-1986EF17898C}" destId="{F5214F58-25BC-4B46-8C3B-8B121AC5484E}" srcOrd="1" destOrd="0" presId="urn:microsoft.com/office/officeart/2005/8/layout/radial5"/>
    <dgm:cxn modelId="{5A7B6FDA-404F-4A5A-9E5C-41DDF3F0BBFD}" type="presParOf" srcId="{F5214F58-25BC-4B46-8C3B-8B121AC5484E}" destId="{FE605EF4-4BFE-437E-9E92-E67F0F494DCF}" srcOrd="0" destOrd="0" presId="urn:microsoft.com/office/officeart/2005/8/layout/radial5"/>
    <dgm:cxn modelId="{7C163768-5907-4AFE-8D54-6FC7B36C768B}" type="presParOf" srcId="{9D3E3BD1-A3BC-4736-A3C8-1986EF17898C}" destId="{1222B6DD-FA7A-463A-8E92-A24C5C2F6910}" srcOrd="2" destOrd="0" presId="urn:microsoft.com/office/officeart/2005/8/layout/radial5"/>
    <dgm:cxn modelId="{914457F3-2874-49F9-88A5-C4022C66C22F}" type="presParOf" srcId="{9D3E3BD1-A3BC-4736-A3C8-1986EF17898C}" destId="{F9CC0986-9908-414F-92DF-FF4EDFCD23EA}" srcOrd="3" destOrd="0" presId="urn:microsoft.com/office/officeart/2005/8/layout/radial5"/>
    <dgm:cxn modelId="{1B4427D4-1221-40DE-AC98-9F91C47003DE}" type="presParOf" srcId="{F9CC0986-9908-414F-92DF-FF4EDFCD23EA}" destId="{1D677B38-D90D-42F2-8979-49E548704DCE}" srcOrd="0" destOrd="0" presId="urn:microsoft.com/office/officeart/2005/8/layout/radial5"/>
    <dgm:cxn modelId="{C18175E8-4461-4260-8436-1D23FF5064A3}" type="presParOf" srcId="{9D3E3BD1-A3BC-4736-A3C8-1986EF17898C}" destId="{05F508ED-313E-4A98-A713-ED35CF44BA95}" srcOrd="4" destOrd="0" presId="urn:microsoft.com/office/officeart/2005/8/layout/radial5"/>
    <dgm:cxn modelId="{97401CFC-FC2C-4E51-814F-73FE0139C252}" type="presParOf" srcId="{9D3E3BD1-A3BC-4736-A3C8-1986EF17898C}" destId="{21363A49-D51F-499F-896F-A331197EF1F7}" srcOrd="5" destOrd="0" presId="urn:microsoft.com/office/officeart/2005/8/layout/radial5"/>
    <dgm:cxn modelId="{85FADF3C-A240-4898-BA06-F332334CAD40}" type="presParOf" srcId="{21363A49-D51F-499F-896F-A331197EF1F7}" destId="{0BD723C3-0A74-43EA-B8BC-27E70666D482}" srcOrd="0" destOrd="0" presId="urn:microsoft.com/office/officeart/2005/8/layout/radial5"/>
    <dgm:cxn modelId="{BF8FA491-40D2-440D-A64D-E1B5085FF387}" type="presParOf" srcId="{9D3E3BD1-A3BC-4736-A3C8-1986EF17898C}" destId="{81B681E3-20FD-48F0-95BB-9358CA54CC73}" srcOrd="6" destOrd="0" presId="urn:microsoft.com/office/officeart/2005/8/layout/radial5"/>
    <dgm:cxn modelId="{5607D9A2-4979-4C65-9FA7-3810802848AE}" type="presParOf" srcId="{9D3E3BD1-A3BC-4736-A3C8-1986EF17898C}" destId="{F3186DCE-7A39-41AB-815B-347C93E86E1F}" srcOrd="7" destOrd="0" presId="urn:microsoft.com/office/officeart/2005/8/layout/radial5"/>
    <dgm:cxn modelId="{AD4F98F3-4FAB-438B-9ADA-F59CF4C7D6DC}" type="presParOf" srcId="{F3186DCE-7A39-41AB-815B-347C93E86E1F}" destId="{7FDAF80F-26E4-4E1E-A056-FD30E9597E35}" srcOrd="0" destOrd="0" presId="urn:microsoft.com/office/officeart/2005/8/layout/radial5"/>
    <dgm:cxn modelId="{787192ED-0695-4569-B9B6-B03B62BBB335}" type="presParOf" srcId="{9D3E3BD1-A3BC-4736-A3C8-1986EF17898C}" destId="{4FC4AE9B-489F-4627-9778-E868D1752FAB}" srcOrd="8" destOrd="0" presId="urn:microsoft.com/office/officeart/2005/8/layout/radial5"/>
    <dgm:cxn modelId="{EFB3C1BD-94B4-4E5C-8C3B-D0DA50EC842F}" type="presParOf" srcId="{9D3E3BD1-A3BC-4736-A3C8-1986EF17898C}" destId="{56E6C70D-A967-4E84-9D4D-852A807905E7}" srcOrd="9" destOrd="0" presId="urn:microsoft.com/office/officeart/2005/8/layout/radial5"/>
    <dgm:cxn modelId="{0884233B-8199-4A3C-8544-8B2C915474E9}" type="presParOf" srcId="{56E6C70D-A967-4E84-9D4D-852A807905E7}" destId="{CC6262E8-5413-41C2-93B4-E9B11995A004}" srcOrd="0" destOrd="0" presId="urn:microsoft.com/office/officeart/2005/8/layout/radial5"/>
    <dgm:cxn modelId="{0AE0ABCF-AC0B-410C-8AEF-9A2FEBD92CE5}" type="presParOf" srcId="{9D3E3BD1-A3BC-4736-A3C8-1986EF17898C}" destId="{F16589FA-8706-490C-88AF-FB7326A60F28}" srcOrd="10" destOrd="0" presId="urn:microsoft.com/office/officeart/2005/8/layout/radial5"/>
    <dgm:cxn modelId="{0F7E2630-5584-4CE0-A47E-78B0E62531BF}" type="presParOf" srcId="{9D3E3BD1-A3BC-4736-A3C8-1986EF17898C}" destId="{0081CF59-7F99-4548-A1BE-43F7404FE0E3}" srcOrd="11" destOrd="0" presId="urn:microsoft.com/office/officeart/2005/8/layout/radial5"/>
    <dgm:cxn modelId="{F4764ED3-C071-448C-8652-25A379B3866E}" type="presParOf" srcId="{0081CF59-7F99-4548-A1BE-43F7404FE0E3}" destId="{BA337C4E-10A5-4690-833C-809590FA26BE}" srcOrd="0" destOrd="0" presId="urn:microsoft.com/office/officeart/2005/8/layout/radial5"/>
    <dgm:cxn modelId="{72F3F87B-CB5F-4620-9BE8-9BE9BA376366}" type="presParOf" srcId="{9D3E3BD1-A3BC-4736-A3C8-1986EF17898C}" destId="{EB743168-5738-46C2-919B-C8FD850FF4C9}"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3D8BC-5294-4024-8E84-2CE2CA82AB87}">
      <dsp:nvSpPr>
        <dsp:cNvPr id="0" name=""/>
        <dsp:cNvSpPr/>
      </dsp:nvSpPr>
      <dsp:spPr>
        <a:xfrm>
          <a:off x="2637011" y="1103622"/>
          <a:ext cx="984463"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پلاسما</a:t>
          </a:r>
          <a:endParaRPr lang="en-US" sz="1800" b="1" kern="1200" dirty="0">
            <a:cs typeface="B Nazanin" panose="00000400000000000000" pitchFamily="2" charset="-78"/>
          </a:endParaRPr>
        </a:p>
      </dsp:txBody>
      <dsp:txXfrm>
        <a:off x="2781182" y="1216099"/>
        <a:ext cx="696121" cy="543089"/>
      </dsp:txXfrm>
    </dsp:sp>
    <dsp:sp modelId="{F5214F58-25BC-4B46-8C3B-8B121AC5484E}">
      <dsp:nvSpPr>
        <dsp:cNvPr id="0" name=""/>
        <dsp:cNvSpPr/>
      </dsp:nvSpPr>
      <dsp:spPr>
        <a:xfrm rot="15002581">
          <a:off x="2873868" y="859254"/>
          <a:ext cx="149208"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903888" y="932518"/>
        <a:ext cx="104446" cy="156680"/>
      </dsp:txXfrm>
    </dsp:sp>
    <dsp:sp modelId="{1222B6DD-FA7A-463A-8E92-A24C5C2F6910}">
      <dsp:nvSpPr>
        <dsp:cNvPr id="0" name=""/>
        <dsp:cNvSpPr/>
      </dsp:nvSpPr>
      <dsp:spPr>
        <a:xfrm>
          <a:off x="2137504" y="94703"/>
          <a:ext cx="1250759"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الکترون ها</a:t>
          </a:r>
          <a:endParaRPr lang="en-US" sz="1800" b="1" kern="1200" dirty="0">
            <a:cs typeface="B Nazanin" panose="00000400000000000000" pitchFamily="2" charset="-78"/>
          </a:endParaRPr>
        </a:p>
      </dsp:txBody>
      <dsp:txXfrm>
        <a:off x="2320673" y="207180"/>
        <a:ext cx="884421" cy="543089"/>
      </dsp:txXfrm>
    </dsp:sp>
    <dsp:sp modelId="{F9CC0986-9908-414F-92DF-FF4EDFCD23EA}">
      <dsp:nvSpPr>
        <dsp:cNvPr id="0" name=""/>
        <dsp:cNvSpPr/>
      </dsp:nvSpPr>
      <dsp:spPr>
        <a:xfrm rot="19456737">
          <a:off x="3527602" y="1016685"/>
          <a:ext cx="149955"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531834" y="1082044"/>
        <a:ext cx="104969" cy="156680"/>
      </dsp:txXfrm>
    </dsp:sp>
    <dsp:sp modelId="{05F508ED-313E-4A98-A713-ED35CF44BA95}">
      <dsp:nvSpPr>
        <dsp:cNvPr id="0" name=""/>
        <dsp:cNvSpPr/>
      </dsp:nvSpPr>
      <dsp:spPr>
        <a:xfrm>
          <a:off x="3492210" y="383634"/>
          <a:ext cx="1276450"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شبه پایدارها</a:t>
          </a:r>
          <a:endParaRPr lang="en-US" sz="1800" b="1" kern="1200" dirty="0">
            <a:cs typeface="B Nazanin" panose="00000400000000000000" pitchFamily="2" charset="-78"/>
          </a:endParaRPr>
        </a:p>
      </dsp:txBody>
      <dsp:txXfrm>
        <a:off x="3679142" y="496111"/>
        <a:ext cx="902586" cy="543089"/>
      </dsp:txXfrm>
    </dsp:sp>
    <dsp:sp modelId="{21363A49-D51F-499F-896F-A331197EF1F7}">
      <dsp:nvSpPr>
        <dsp:cNvPr id="0" name=""/>
        <dsp:cNvSpPr/>
      </dsp:nvSpPr>
      <dsp:spPr>
        <a:xfrm rot="389809">
          <a:off x="3684677" y="1373125"/>
          <a:ext cx="132534"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684805" y="1423103"/>
        <a:ext cx="92774" cy="156680"/>
      </dsp:txXfrm>
    </dsp:sp>
    <dsp:sp modelId="{81B681E3-20FD-48F0-95BB-9358CA54CC73}">
      <dsp:nvSpPr>
        <dsp:cNvPr id="0" name=""/>
        <dsp:cNvSpPr/>
      </dsp:nvSpPr>
      <dsp:spPr>
        <a:xfrm>
          <a:off x="3859005" y="1244913"/>
          <a:ext cx="1021897"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یون های مثبت</a:t>
          </a:r>
          <a:endParaRPr lang="en-US" sz="1800" b="1" kern="1200" dirty="0">
            <a:cs typeface="B Nazanin" panose="00000400000000000000" pitchFamily="2" charset="-78"/>
          </a:endParaRPr>
        </a:p>
      </dsp:txBody>
      <dsp:txXfrm>
        <a:off x="4008658" y="1357390"/>
        <a:ext cx="722591" cy="543089"/>
      </dsp:txXfrm>
    </dsp:sp>
    <dsp:sp modelId="{F3186DCE-7A39-41AB-815B-347C93E86E1F}">
      <dsp:nvSpPr>
        <dsp:cNvPr id="0" name=""/>
        <dsp:cNvSpPr/>
      </dsp:nvSpPr>
      <dsp:spPr>
        <a:xfrm rot="3639671">
          <a:off x="3319469" y="1823866"/>
          <a:ext cx="144279"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330507" y="1857227"/>
        <a:ext cx="100995" cy="156680"/>
      </dsp:txXfrm>
    </dsp:sp>
    <dsp:sp modelId="{4FC4AE9B-489F-4627-9778-E868D1752FAB}">
      <dsp:nvSpPr>
        <dsp:cNvPr id="0" name=""/>
        <dsp:cNvSpPr/>
      </dsp:nvSpPr>
      <dsp:spPr>
        <a:xfrm>
          <a:off x="2958189" y="2059982"/>
          <a:ext cx="1417179"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رادیکال های آزاد</a:t>
          </a:r>
          <a:endParaRPr lang="en-US" sz="1800" b="1" kern="1200" dirty="0">
            <a:cs typeface="B Nazanin" panose="00000400000000000000" pitchFamily="2" charset="-78"/>
          </a:endParaRPr>
        </a:p>
      </dsp:txBody>
      <dsp:txXfrm>
        <a:off x="3165730" y="2172459"/>
        <a:ext cx="1002097" cy="543089"/>
      </dsp:txXfrm>
    </dsp:sp>
    <dsp:sp modelId="{56E6C70D-A967-4E84-9D4D-852A807905E7}">
      <dsp:nvSpPr>
        <dsp:cNvPr id="0" name=""/>
        <dsp:cNvSpPr/>
      </dsp:nvSpPr>
      <dsp:spPr>
        <a:xfrm rot="8827466">
          <a:off x="2595295" y="1662720"/>
          <a:ext cx="122104"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628993" y="1705005"/>
        <a:ext cx="85473" cy="156680"/>
      </dsp:txXfrm>
    </dsp:sp>
    <dsp:sp modelId="{F16589FA-8706-490C-88AF-FB7326A60F28}">
      <dsp:nvSpPr>
        <dsp:cNvPr id="0" name=""/>
        <dsp:cNvSpPr/>
      </dsp:nvSpPr>
      <dsp:spPr>
        <a:xfrm>
          <a:off x="1584862" y="1737835"/>
          <a:ext cx="1126236"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اتم ها</a:t>
          </a:r>
          <a:endParaRPr lang="en-US" sz="1800" b="1" kern="1200" dirty="0">
            <a:cs typeface="B Nazanin" panose="00000400000000000000" pitchFamily="2" charset="-78"/>
          </a:endParaRPr>
        </a:p>
      </dsp:txBody>
      <dsp:txXfrm>
        <a:off x="1749795" y="1850312"/>
        <a:ext cx="796370" cy="543089"/>
      </dsp:txXfrm>
    </dsp:sp>
    <dsp:sp modelId="{0081CF59-7F99-4548-A1BE-43F7404FE0E3}">
      <dsp:nvSpPr>
        <dsp:cNvPr id="0" name=""/>
        <dsp:cNvSpPr/>
      </dsp:nvSpPr>
      <dsp:spPr>
        <a:xfrm rot="11689503">
          <a:off x="2513722" y="1208438"/>
          <a:ext cx="107886" cy="2611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545549" y="1264806"/>
        <a:ext cx="75520" cy="156680"/>
      </dsp:txXfrm>
    </dsp:sp>
    <dsp:sp modelId="{EB743168-5738-46C2-919B-C8FD850FF4C9}">
      <dsp:nvSpPr>
        <dsp:cNvPr id="0" name=""/>
        <dsp:cNvSpPr/>
      </dsp:nvSpPr>
      <dsp:spPr>
        <a:xfrm>
          <a:off x="1432502" y="795678"/>
          <a:ext cx="1066559" cy="7680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dirty="0" smtClean="0">
              <a:cs typeface="B Nazanin" panose="00000400000000000000" pitchFamily="2" charset="-78"/>
            </a:rPr>
            <a:t>فوتون ها</a:t>
          </a:r>
          <a:endParaRPr lang="en-US" sz="1800" b="1" kern="1200" dirty="0">
            <a:cs typeface="B Nazanin" panose="00000400000000000000" pitchFamily="2" charset="-78"/>
          </a:endParaRPr>
        </a:p>
      </dsp:txBody>
      <dsp:txXfrm>
        <a:off x="1588696" y="908155"/>
        <a:ext cx="754171" cy="54308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4EE17-7F80-4A3C-99C4-330F4864B418}" type="datetimeFigureOut">
              <a:rPr lang="en-US" smtClean="0"/>
              <a:t>2020-12-05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DD427-F871-4E49-89D3-6FE69923B566}" type="slidenum">
              <a:rPr lang="en-US" smtClean="0"/>
              <a:t>‹#›</a:t>
            </a:fld>
            <a:endParaRPr lang="en-US"/>
          </a:p>
        </p:txBody>
      </p:sp>
    </p:spTree>
    <p:extLst>
      <p:ext uri="{BB962C8B-B14F-4D97-AF65-F5344CB8AC3E}">
        <p14:creationId xmlns:p14="http://schemas.microsoft.com/office/powerpoint/2010/main" val="58030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a:t>
            </a:fld>
            <a:endParaRPr lang="en-US"/>
          </a:p>
        </p:txBody>
      </p:sp>
    </p:spTree>
    <p:extLst>
      <p:ext uri="{BB962C8B-B14F-4D97-AF65-F5344CB8AC3E}">
        <p14:creationId xmlns:p14="http://schemas.microsoft.com/office/powerpoint/2010/main" val="226780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2</a:t>
            </a:fld>
            <a:endParaRPr lang="en-US"/>
          </a:p>
        </p:txBody>
      </p:sp>
    </p:spTree>
    <p:extLst>
      <p:ext uri="{BB962C8B-B14F-4D97-AF65-F5344CB8AC3E}">
        <p14:creationId xmlns:p14="http://schemas.microsoft.com/office/powerpoint/2010/main" val="269224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3</a:t>
            </a:fld>
            <a:endParaRPr lang="en-US"/>
          </a:p>
        </p:txBody>
      </p:sp>
    </p:spTree>
    <p:extLst>
      <p:ext uri="{BB962C8B-B14F-4D97-AF65-F5344CB8AC3E}">
        <p14:creationId xmlns:p14="http://schemas.microsoft.com/office/powerpoint/2010/main" val="402299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12</a:t>
            </a:fld>
            <a:endParaRPr lang="en-US"/>
          </a:p>
        </p:txBody>
      </p:sp>
    </p:spTree>
    <p:extLst>
      <p:ext uri="{BB962C8B-B14F-4D97-AF65-F5344CB8AC3E}">
        <p14:creationId xmlns:p14="http://schemas.microsoft.com/office/powerpoint/2010/main" val="258165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13</a:t>
            </a:fld>
            <a:endParaRPr lang="en-US"/>
          </a:p>
        </p:txBody>
      </p:sp>
    </p:spTree>
    <p:extLst>
      <p:ext uri="{BB962C8B-B14F-4D97-AF65-F5344CB8AC3E}">
        <p14:creationId xmlns:p14="http://schemas.microsoft.com/office/powerpoint/2010/main" val="156997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14</a:t>
            </a:fld>
            <a:endParaRPr lang="en-US"/>
          </a:p>
        </p:txBody>
      </p:sp>
    </p:spTree>
    <p:extLst>
      <p:ext uri="{BB962C8B-B14F-4D97-AF65-F5344CB8AC3E}">
        <p14:creationId xmlns:p14="http://schemas.microsoft.com/office/powerpoint/2010/main" val="256212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15</a:t>
            </a:fld>
            <a:endParaRPr lang="en-US"/>
          </a:p>
        </p:txBody>
      </p:sp>
    </p:spTree>
    <p:extLst>
      <p:ext uri="{BB962C8B-B14F-4D97-AF65-F5344CB8AC3E}">
        <p14:creationId xmlns:p14="http://schemas.microsoft.com/office/powerpoint/2010/main" val="3155916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39160E-D028-453B-BCF3-0D5819F0E407}" type="datetime1">
              <a:rPr lang="en-US" smtClean="0"/>
              <a:t>2020-12-05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49362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0A7284-21E6-47C8-8CE2-32CBD4C0BDBD}"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46916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3E2BAD-EE49-49F8-AB45-F5C382FAAB16}"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356326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F5AA26-7E9D-4869-9B5A-5ACC0F4C0C95}"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56CF349-3E2A-4573-841B-8253F6BAC16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7255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ED155-697F-4388-8F49-86C386D26115}"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641691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59CFF07-6298-4B94-B1DF-FE1315F2ED86}" type="datetime1">
              <a:rPr lang="en-US" smtClean="0"/>
              <a:t>2020-12-05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641477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30A76E1-F7E3-421D-BA58-70142BE19EC6}" type="datetime1">
              <a:rPr lang="en-US" smtClean="0"/>
              <a:t>2020-12-05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38266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C8C66-272A-4BE6-8410-828C38943B4A}" type="datetime1">
              <a:rPr lang="en-US" smtClean="0"/>
              <a:t>2020-12-05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59746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EE92529-C730-49ED-9CCA-C49B9A1A4617}" type="datetime1">
              <a:rPr lang="en-US" smtClean="0"/>
              <a:t>2020-12-05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6CF349-3E2A-4573-841B-8253F6BAC169}" type="slidenum">
              <a:rPr lang="en-US" smtClean="0"/>
              <a:t>‹#›</a:t>
            </a:fld>
            <a:endParaRPr lang="en-US"/>
          </a:p>
        </p:txBody>
      </p:sp>
    </p:spTree>
    <p:extLst>
      <p:ext uri="{BB962C8B-B14F-4D97-AF65-F5344CB8AC3E}">
        <p14:creationId xmlns:p14="http://schemas.microsoft.com/office/powerpoint/2010/main" val="398486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A6AA5C-1657-493A-840A-C7CAA6725128}" type="datetime1">
              <a:rPr lang="en-US" smtClean="0"/>
              <a:t>2020-12-05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52817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D697FF-9C74-4C2F-A2E1-0BF854756FEA}" type="datetime1">
              <a:rPr lang="en-US" smtClean="0"/>
              <a:t>2020-12-05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99355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9789B-24D6-49E1-BB39-8336D35386A6}"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48363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2E1289-68CB-4E6A-83FD-B846530CD3F1}" type="datetime1">
              <a:rPr lang="en-US" smtClean="0"/>
              <a:t>2020-12-05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570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A5DA09-E192-4215-A95E-2C357ECD95E3}" type="datetime1">
              <a:rPr lang="en-US" smtClean="0"/>
              <a:t>2020-12-05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87690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FCF1471-0302-4031-ADCA-BEB4F4D57D98}" type="datetime1">
              <a:rPr lang="en-US" smtClean="0"/>
              <a:t>2020-12-05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91870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1679EC-85CF-44CF-A99A-9D16EA9098A8}" type="datetime1">
              <a:rPr lang="en-US" smtClean="0"/>
              <a:t>2020-12-05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30305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922BC9-50AA-443E-95C6-765236D99F4D}" type="datetime1">
              <a:rPr lang="en-US" smtClean="0"/>
              <a:t>2020-12-05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4295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6000">
              <a:schemeClr val="accent1"/>
            </a:gs>
            <a:gs pos="28000">
              <a:srgbClr val="00B050"/>
            </a:gs>
            <a:gs pos="35000">
              <a:schemeClr val="accent2">
                <a:lumMod val="60000"/>
                <a:lumOff val="40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F7AEBE3-86E9-499C-B203-6BA802415D54}" type="datetime1">
              <a:rPr lang="en-US" smtClean="0"/>
              <a:t>2020-12-05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6CF349-3E2A-4573-841B-8253F6BAC169}" type="slidenum">
              <a:rPr lang="en-US" smtClean="0"/>
              <a:t>‹#›</a:t>
            </a:fld>
            <a:endParaRPr lang="en-US"/>
          </a:p>
        </p:txBody>
      </p:sp>
    </p:spTree>
    <p:extLst>
      <p:ext uri="{BB962C8B-B14F-4D97-AF65-F5344CB8AC3E}">
        <p14:creationId xmlns:p14="http://schemas.microsoft.com/office/powerpoint/2010/main" val="1450388822"/>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0C37-076B-46AE-AD2F-2EA9B508B72E}"/>
              </a:ext>
            </a:extLst>
          </p:cNvPr>
          <p:cNvSpPr>
            <a:spLocks noGrp="1"/>
          </p:cNvSpPr>
          <p:nvPr>
            <p:ph type="ctrTitle"/>
          </p:nvPr>
        </p:nvSpPr>
        <p:spPr>
          <a:xfrm>
            <a:off x="249834" y="2672780"/>
            <a:ext cx="8574622" cy="1388534"/>
          </a:xfrm>
        </p:spPr>
        <p:txBody>
          <a:bodyPr>
            <a:normAutofit fontScale="90000"/>
          </a:bodyPr>
          <a:lstStyle/>
          <a:p>
            <a:pPr algn="ctr"/>
            <a:r>
              <a:rPr lang="fa-IR" sz="4400" dirty="0" smtClean="0">
                <a:cs typeface="B Titr" panose="00000700000000000000" pitchFamily="2" charset="-78"/>
              </a:rPr>
              <a:t> </a:t>
            </a:r>
            <a:r>
              <a:rPr lang="fa-IR" sz="5000" dirty="0" smtClean="0">
                <a:cs typeface="B Titr" panose="00000700000000000000" pitchFamily="2" charset="-78"/>
              </a:rPr>
              <a:t>بررسی و شبیه سازی تولید پلاسمای لیزری در آب</a:t>
            </a:r>
            <a:endParaRPr lang="en-US" sz="4400" dirty="0">
              <a:cs typeface="B Titr" panose="00000700000000000000" pitchFamily="2" charset="-78"/>
            </a:endParaRPr>
          </a:p>
        </p:txBody>
      </p:sp>
      <p:sp>
        <p:nvSpPr>
          <p:cNvPr id="3" name="Subtitle 2">
            <a:extLst>
              <a:ext uri="{FF2B5EF4-FFF2-40B4-BE49-F238E27FC236}">
                <a16:creationId xmlns:a16="http://schemas.microsoft.com/office/drawing/2014/main" id="{F1274B40-854A-4A80-BBAD-623C137424D1}"/>
              </a:ext>
            </a:extLst>
          </p:cNvPr>
          <p:cNvSpPr>
            <a:spLocks noGrp="1"/>
          </p:cNvSpPr>
          <p:nvPr>
            <p:ph type="subTitle" idx="1"/>
          </p:nvPr>
        </p:nvSpPr>
        <p:spPr>
          <a:xfrm>
            <a:off x="903767" y="4355111"/>
            <a:ext cx="7920689" cy="2502889"/>
          </a:xfrm>
        </p:spPr>
        <p:txBody>
          <a:bodyPr>
            <a:noAutofit/>
          </a:bodyPr>
          <a:lstStyle/>
          <a:p>
            <a:pPr marL="342900" indent="-342900" algn="just" rtl="1">
              <a:buFont typeface="Arial" panose="020B0604020202020204" pitchFamily="34" charset="0"/>
              <a:buChar char="•"/>
            </a:pPr>
            <a:r>
              <a:rPr lang="fa-IR" sz="3600" b="1" dirty="0" smtClean="0">
                <a:cs typeface="B Nazanin" panose="00000400000000000000" pitchFamily="2" charset="-78"/>
              </a:rPr>
              <a:t>علی عباسی فاخر *</a:t>
            </a:r>
            <a:endParaRPr lang="fa-IR" sz="3600" b="1" dirty="0">
              <a:cs typeface="B Nazanin" panose="00000400000000000000" pitchFamily="2" charset="-78"/>
            </a:endParaRPr>
          </a:p>
          <a:p>
            <a:pPr marL="342900" indent="-342900" algn="just" rtl="1">
              <a:buFont typeface="Arial" panose="020B0604020202020204" pitchFamily="34" charset="0"/>
              <a:buChar char="•"/>
            </a:pPr>
            <a:r>
              <a:rPr lang="fa-IR" sz="3600" b="1" dirty="0" smtClean="0">
                <a:cs typeface="B Nazanin" panose="00000400000000000000" pitchFamily="2" charset="-78"/>
              </a:rPr>
              <a:t>میثم اسماعیلی مرصع</a:t>
            </a:r>
          </a:p>
          <a:p>
            <a:pPr marL="342900" indent="-342900" algn="just" rtl="1">
              <a:buFont typeface="Arial" panose="020B0604020202020204" pitchFamily="34" charset="0"/>
              <a:buChar char="•"/>
            </a:pPr>
            <a:r>
              <a:rPr lang="fa-IR" sz="3600" b="1" dirty="0" smtClean="0">
                <a:cs typeface="B Nazanin" panose="00000400000000000000" pitchFamily="2" charset="-78"/>
              </a:rPr>
              <a:t>فریدون </a:t>
            </a:r>
            <a:r>
              <a:rPr lang="fa-IR" sz="3600" b="1" dirty="0" smtClean="0">
                <a:cs typeface="B Nazanin" panose="00000400000000000000" pitchFamily="2" charset="-78"/>
              </a:rPr>
              <a:t>سموات</a:t>
            </a:r>
          </a:p>
          <a:p>
            <a:pPr marL="342900" indent="-342900" algn="just" rtl="1">
              <a:buFont typeface="Arial" panose="020B0604020202020204" pitchFamily="34" charset="0"/>
              <a:buChar char="•"/>
            </a:pPr>
            <a:r>
              <a:rPr lang="fa-IR" sz="3600" b="1" dirty="0" smtClean="0">
                <a:cs typeface="B Nazanin" panose="00000400000000000000" pitchFamily="2" charset="-78"/>
              </a:rPr>
              <a:t>نادر امیری</a:t>
            </a:r>
            <a:endParaRPr lang="en-US" sz="3600" b="1" dirty="0">
              <a:cs typeface="B Nazanin" panose="00000400000000000000" pitchFamily="2" charset="-78"/>
            </a:endParaRPr>
          </a:p>
        </p:txBody>
      </p:sp>
      <p:sp>
        <p:nvSpPr>
          <p:cNvPr id="13" name="TextBox 12">
            <a:extLst>
              <a:ext uri="{FF2B5EF4-FFF2-40B4-BE49-F238E27FC236}">
                <a16:creationId xmlns:a16="http://schemas.microsoft.com/office/drawing/2014/main" id="{02AD0DFD-457D-4A68-9595-602EA6599C5E}"/>
              </a:ext>
            </a:extLst>
          </p:cNvPr>
          <p:cNvSpPr txBox="1"/>
          <p:nvPr/>
        </p:nvSpPr>
        <p:spPr>
          <a:xfrm>
            <a:off x="9422250" y="2509284"/>
            <a:ext cx="2519916" cy="1815882"/>
          </a:xfrm>
          <a:prstGeom prst="rect">
            <a:avLst/>
          </a:prstGeom>
          <a:noFill/>
        </p:spPr>
        <p:txBody>
          <a:bodyPr wrap="square" rtlCol="0">
            <a:spAutoFit/>
          </a:bodyPr>
          <a:lstStyle/>
          <a:p>
            <a:pPr algn="ctr" rtl="1"/>
            <a:r>
              <a:rPr lang="fa-IR" sz="2400" dirty="0">
                <a:cs typeface="B Nazanin" panose="00000400000000000000" pitchFamily="2" charset="-78"/>
              </a:rPr>
              <a:t>گروه آموزشی </a:t>
            </a:r>
            <a:r>
              <a:rPr lang="fa-IR" sz="3200" dirty="0" smtClean="0">
                <a:cs typeface="B Nazanin" panose="00000400000000000000" pitchFamily="2" charset="-78"/>
              </a:rPr>
              <a:t>فیزیک</a:t>
            </a:r>
            <a:r>
              <a:rPr lang="fa-IR" sz="2400" dirty="0" smtClean="0">
                <a:cs typeface="B Nazanin" panose="00000400000000000000" pitchFamily="2" charset="-78"/>
              </a:rPr>
              <a:t>،</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a:t>
            </a:r>
            <a:r>
              <a:rPr lang="fa-IR" sz="2400" dirty="0" smtClean="0">
                <a:cs typeface="B Nazanin" panose="00000400000000000000" pitchFamily="2" charset="-78"/>
              </a:rPr>
              <a:t>دانشکده</a:t>
            </a:r>
            <a:r>
              <a:rPr lang="en-US" sz="2400" dirty="0" smtClean="0">
                <a:cs typeface="B Nazanin" panose="00000400000000000000" pitchFamily="2" charset="-78"/>
              </a:rPr>
              <a:t> </a:t>
            </a:r>
            <a:r>
              <a:rPr lang="fa-IR" sz="3200" dirty="0" smtClean="0">
                <a:cs typeface="B Nazanin" panose="00000400000000000000" pitchFamily="2" charset="-78"/>
              </a:rPr>
              <a:t>علوم پایه</a:t>
            </a:r>
            <a:r>
              <a:rPr lang="fa-IR" sz="2400" dirty="0" smtClean="0">
                <a:cs typeface="B Nazanin" panose="00000400000000000000" pitchFamily="2" charset="-78"/>
              </a:rPr>
              <a:t>،</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دانشگاه بوعلی‌سینا، </a:t>
            </a:r>
            <a:br>
              <a:rPr lang="fa-IR" sz="2400" dirty="0">
                <a:cs typeface="B Nazanin" panose="00000400000000000000" pitchFamily="2" charset="-78"/>
              </a:rPr>
            </a:br>
            <a:r>
              <a:rPr lang="fa-IR" sz="2400" dirty="0">
                <a:cs typeface="B Nazanin" panose="00000400000000000000" pitchFamily="2" charset="-78"/>
              </a:rPr>
              <a:t>همدان</a:t>
            </a:r>
            <a:endParaRPr lang="en-US" sz="2400" dirty="0">
              <a:cs typeface="B Nazanin" panose="00000400000000000000" pitchFamily="2" charset="-78"/>
            </a:endParaRPr>
          </a:p>
        </p:txBody>
      </p:sp>
      <p:sp>
        <p:nvSpPr>
          <p:cNvPr id="14" name="TextBox 13">
            <a:extLst>
              <a:ext uri="{FF2B5EF4-FFF2-40B4-BE49-F238E27FC236}">
                <a16:creationId xmlns:a16="http://schemas.microsoft.com/office/drawing/2014/main" id="{E2FD5A40-0FFD-473C-AC41-AF223B157677}"/>
              </a:ext>
            </a:extLst>
          </p:cNvPr>
          <p:cNvSpPr txBox="1"/>
          <p:nvPr/>
        </p:nvSpPr>
        <p:spPr>
          <a:xfrm>
            <a:off x="8965052" y="6242994"/>
            <a:ext cx="2977114" cy="338554"/>
          </a:xfrm>
          <a:prstGeom prst="rect">
            <a:avLst/>
          </a:prstGeom>
          <a:noFill/>
        </p:spPr>
        <p:txBody>
          <a:bodyPr wrap="square" rtlCol="0">
            <a:spAutoFit/>
          </a:bodyPr>
          <a:lstStyle/>
          <a:p>
            <a:pPr algn="ctr" rtl="1"/>
            <a:r>
              <a:rPr lang="en-US" sz="1600" dirty="0" smtClean="0">
                <a:latin typeface="Arial Rounded MT Bold" panose="020F0704030504030204" pitchFamily="34" charset="0"/>
              </a:rPr>
              <a:t>aliabasi1377@gmail.com</a:t>
            </a:r>
            <a:endParaRPr lang="en-US" sz="1600" dirty="0">
              <a:latin typeface="Arial Rounded MT Bold" panose="020F0704030504030204" pitchFamily="34" charset="0"/>
            </a:endParaRPr>
          </a:p>
        </p:txBody>
      </p:sp>
      <p:pic>
        <p:nvPicPr>
          <p:cNvPr id="21" name="Picture 20">
            <a:extLst>
              <a:ext uri="{FF2B5EF4-FFF2-40B4-BE49-F238E27FC236}">
                <a16:creationId xmlns:a16="http://schemas.microsoft.com/office/drawing/2014/main" id="{3033B143-BBFB-4D7E-A1DD-E12A3ABA4528}"/>
              </a:ext>
            </a:extLst>
          </p:cNvPr>
          <p:cNvPicPr>
            <a:picLocks noChangeAspect="1"/>
          </p:cNvPicPr>
          <p:nvPr/>
        </p:nvPicPr>
        <p:blipFill rotWithShape="1">
          <a:blip r:embed="rId3">
            <a:extLst>
              <a:ext uri="{28A0092B-C50C-407E-A947-70E740481C1C}">
                <a14:useLocalDpi xmlns:a14="http://schemas.microsoft.com/office/drawing/2010/main" val="0"/>
              </a:ext>
            </a:extLst>
          </a:blip>
          <a:srcRect l="21315" r="27240"/>
          <a:stretch/>
        </p:blipFill>
        <p:spPr>
          <a:xfrm>
            <a:off x="249834" y="152864"/>
            <a:ext cx="2424531" cy="2356420"/>
          </a:xfrm>
          <a:prstGeom prst="rect">
            <a:avLst/>
          </a:prstGeom>
        </p:spPr>
      </p:pic>
      <p:pic>
        <p:nvPicPr>
          <p:cNvPr id="31" name="Picture 30">
            <a:extLst>
              <a:ext uri="{FF2B5EF4-FFF2-40B4-BE49-F238E27FC236}">
                <a16:creationId xmlns:a16="http://schemas.microsoft.com/office/drawing/2014/main" id="{A18F16A0-4C21-4EEC-A559-5B8671BBB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806" y="239980"/>
            <a:ext cx="1560447" cy="2182188"/>
          </a:xfrm>
          <a:prstGeom prst="rect">
            <a:avLst/>
          </a:prstGeom>
        </p:spPr>
      </p:pic>
      <p:sp>
        <p:nvSpPr>
          <p:cNvPr id="5" name="Rectangle 4"/>
          <p:cNvSpPr/>
          <p:nvPr/>
        </p:nvSpPr>
        <p:spPr>
          <a:xfrm>
            <a:off x="170743" y="6349285"/>
            <a:ext cx="592428" cy="370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2258103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283335" y="2086377"/>
            <a:ext cx="11550171" cy="4572000"/>
          </a:xfrm>
        </p:spPr>
        <p:txBody>
          <a:bodyPr>
            <a:normAutofit/>
          </a:bodyPr>
          <a:lstStyle/>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ctr" rtl="1">
              <a:buNone/>
            </a:pPr>
            <a:r>
              <a:rPr lang="fa-IR" sz="2000" dirty="0" smtClean="0">
                <a:cs typeface="B Nazanin" panose="00000400000000000000" pitchFamily="2" charset="-78"/>
              </a:rPr>
              <a:t>    شکل (4). تصویری از نحوه ی راه اندازی آزمایشگاهی</a:t>
            </a:r>
            <a:r>
              <a:rPr lang="en-US" sz="2000" dirty="0" smtClean="0">
                <a:cs typeface="B Nazanin" panose="00000400000000000000" pitchFamily="2" charset="-78"/>
              </a:rPr>
              <a:t> </a:t>
            </a:r>
          </a:p>
          <a:p>
            <a:pPr marL="0" indent="0" algn="ctr" rtl="1">
              <a:buNone/>
            </a:pPr>
            <a:r>
              <a:rPr lang="en-US" sz="1400" dirty="0" smtClean="0">
                <a:cs typeface="B Nazanin" panose="00000400000000000000" pitchFamily="2" charset="-78"/>
              </a:rPr>
              <a:t>R. Petkovsek, G. Mocnik, J. Mozina, Measurments of the high pressure ultrasonic wave and the cavitation bubble by optodynamic method, Fluid phase equilibria, 256, (2007) 158-162 </a:t>
            </a:r>
            <a:r>
              <a:rPr lang="en-US" sz="2000" dirty="0" smtClean="0">
                <a:cs typeface="B Nazanin" panose="00000400000000000000" pitchFamily="2" charset="-78"/>
              </a:rPr>
              <a:t> </a:t>
            </a:r>
            <a:endParaRPr lang="fa-IR" sz="2000" dirty="0">
              <a:cs typeface="B Nazanin" panose="00000400000000000000" pitchFamily="2" charset="-78"/>
            </a:endParaRPr>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pic>
        <p:nvPicPr>
          <p:cNvPr id="5" name="Picture 4"/>
          <p:cNvPicPr>
            <a:picLocks noChangeAspect="1"/>
          </p:cNvPicPr>
          <p:nvPr/>
        </p:nvPicPr>
        <p:blipFill>
          <a:blip r:embed="rId3"/>
          <a:stretch>
            <a:fillRect/>
          </a:stretch>
        </p:blipFill>
        <p:spPr>
          <a:xfrm>
            <a:off x="2176529" y="2279561"/>
            <a:ext cx="7276564" cy="3329938"/>
          </a:xfrm>
          <a:prstGeom prst="rect">
            <a:avLst/>
          </a:prstGeom>
        </p:spPr>
      </p:pic>
      <p:sp>
        <p:nvSpPr>
          <p:cNvPr id="6" name="Rectangle 5"/>
          <p:cNvSpPr/>
          <p:nvPr/>
        </p:nvSpPr>
        <p:spPr>
          <a:xfrm>
            <a:off x="95114" y="6308172"/>
            <a:ext cx="592428" cy="447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spTree>
    <p:extLst>
      <p:ext uri="{BB962C8B-B14F-4D97-AF65-F5344CB8AC3E}">
        <p14:creationId xmlns:p14="http://schemas.microsoft.com/office/powerpoint/2010/main" val="1742452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0" y="2073393"/>
            <a:ext cx="11833506" cy="4646381"/>
          </a:xfrm>
        </p:spPr>
        <p:txBody>
          <a:bodyPr>
            <a:normAutofit/>
          </a:bodyPr>
          <a:lstStyle/>
          <a:p>
            <a:pPr marL="0" indent="0" algn="r" rtl="1">
              <a:buNone/>
            </a:pPr>
            <a:endParaRPr lang="en-US" sz="2800" dirty="0" smtClean="0">
              <a:cs typeface="B Nazanin" panose="00000400000000000000" pitchFamily="2" charset="-78"/>
            </a:endParaRPr>
          </a:p>
          <a:p>
            <a:pPr marL="0" indent="0" algn="r" rtl="1">
              <a:buNone/>
            </a:pPr>
            <a:endParaRPr lang="en-US" sz="2800" dirty="0">
              <a:cs typeface="B Nazanin" panose="00000400000000000000" pitchFamily="2" charset="-78"/>
            </a:endParaRPr>
          </a:p>
          <a:p>
            <a:pPr marL="0" indent="0" algn="r" rtl="1">
              <a:buNone/>
            </a:pPr>
            <a:endParaRPr lang="en-US" sz="2800" dirty="0" smtClean="0">
              <a:cs typeface="B Nazanin" panose="00000400000000000000" pitchFamily="2" charset="-78"/>
            </a:endParaRPr>
          </a:p>
          <a:p>
            <a:pPr marL="0" indent="0" algn="r" rtl="1">
              <a:buNone/>
            </a:pPr>
            <a:endParaRPr lang="en-US" sz="2800" dirty="0">
              <a:cs typeface="B Nazanin" panose="00000400000000000000" pitchFamily="2" charset="-78"/>
            </a:endParaRPr>
          </a:p>
          <a:p>
            <a:pPr marL="0" indent="0" algn="r" rtl="1">
              <a:buNone/>
            </a:pPr>
            <a:endParaRPr lang="en-US" sz="2800" dirty="0" smtClean="0">
              <a:cs typeface="B Nazanin" panose="00000400000000000000" pitchFamily="2" charset="-78"/>
            </a:endParaRPr>
          </a:p>
          <a:p>
            <a:pPr marL="0" indent="0" algn="r" rtl="1">
              <a:buNone/>
            </a:pPr>
            <a:endParaRPr lang="en-US" sz="2800" dirty="0">
              <a:cs typeface="B Nazanin" panose="00000400000000000000" pitchFamily="2" charset="-78"/>
            </a:endParaRPr>
          </a:p>
          <a:p>
            <a:pPr marL="0" indent="0" algn="ctr" rtl="1">
              <a:buNone/>
            </a:pPr>
            <a:r>
              <a:rPr lang="fa-IR" sz="1900" dirty="0" smtClean="0">
                <a:cs typeface="B Nazanin" panose="00000400000000000000" pitchFamily="2" charset="-78"/>
              </a:rPr>
              <a:t>شکل (5). نموداری </a:t>
            </a:r>
            <a:r>
              <a:rPr lang="fa-IR" sz="1900" dirty="0">
                <a:cs typeface="B Nazanin" panose="00000400000000000000" pitchFamily="2" charset="-78"/>
              </a:rPr>
              <a:t>از گسترش شعاع حباب کاویتاسیون بر حسب میلی متر نسبت به زمان بر حسب میکروثانیه از مرحله اولیه تا فروپاشی برای پالس </a:t>
            </a:r>
            <a:r>
              <a:rPr lang="fa-IR" sz="1900" dirty="0" smtClean="0">
                <a:cs typeface="B Nazanin" panose="00000400000000000000" pitchFamily="2" charset="-78"/>
              </a:rPr>
              <a:t>با                    انرژی 2.5 </a:t>
            </a:r>
            <a:r>
              <a:rPr lang="fa-IR" sz="1900" dirty="0">
                <a:cs typeface="B Nazanin" panose="00000400000000000000" pitchFamily="2" charset="-78"/>
              </a:rPr>
              <a:t>میلی ژول (دایره ها) و 9.5 میلی ژول (مربع ها</a:t>
            </a:r>
            <a:r>
              <a:rPr lang="fa-IR" sz="1900" dirty="0" smtClean="0">
                <a:cs typeface="B Nazanin" panose="00000400000000000000" pitchFamily="2" charset="-78"/>
              </a:rPr>
              <a:t>)</a:t>
            </a:r>
            <a:endParaRPr lang="en-US" sz="1900" dirty="0" smtClean="0">
              <a:cs typeface="B Nazanin" panose="00000400000000000000" pitchFamily="2" charset="-78"/>
            </a:endParaRPr>
          </a:p>
          <a:p>
            <a:pPr marL="0" lvl="0" indent="0" algn="ctr" rtl="1">
              <a:buNone/>
            </a:pPr>
            <a:r>
              <a:rPr lang="en-US" sz="1400" dirty="0">
                <a:solidFill>
                  <a:prstClr val="white"/>
                </a:solidFill>
                <a:cs typeface="B Nazanin" panose="00000400000000000000" pitchFamily="2" charset="-78"/>
              </a:rPr>
              <a:t>R. Petkovsek, G. Mocnik, J. Mozina, Measurments of the high pressure ultrasonic wave and the cavitation bubble by optodynamic method, Fluid phase equilibria, 256, (2007) 158-162 </a:t>
            </a:r>
            <a:r>
              <a:rPr lang="en-US" sz="2000" dirty="0">
                <a:solidFill>
                  <a:prstClr val="white"/>
                </a:solidFill>
                <a:cs typeface="B Nazanin" panose="00000400000000000000" pitchFamily="2" charset="-78"/>
              </a:rPr>
              <a:t> </a:t>
            </a:r>
            <a:endParaRPr lang="fa-IR" sz="2000" dirty="0">
              <a:solidFill>
                <a:prstClr val="white"/>
              </a:solidFill>
              <a:cs typeface="B Nazanin" panose="00000400000000000000" pitchFamily="2" charset="-78"/>
            </a:endParaRPr>
          </a:p>
          <a:p>
            <a:pPr marL="0" indent="0" algn="ctr" rtl="1">
              <a:buNone/>
            </a:pPr>
            <a:endParaRPr lang="fa-IR" sz="1900" dirty="0">
              <a:cs typeface="B Nazanin" panose="00000400000000000000" pitchFamily="2" charset="-78"/>
            </a:endParaRPr>
          </a:p>
          <a:p>
            <a:pPr marL="0" indent="0" algn="r" rtl="1">
              <a:buNone/>
            </a:pPr>
            <a:endParaRPr lang="en-US" sz="2800" dirty="0" smtClean="0">
              <a:cs typeface="B Nazanin" panose="00000400000000000000" pitchFamily="2" charset="-78"/>
            </a:endParaRPr>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pic>
        <p:nvPicPr>
          <p:cNvPr id="5" name="Picture 4"/>
          <p:cNvPicPr>
            <a:picLocks noChangeAspect="1"/>
          </p:cNvPicPr>
          <p:nvPr/>
        </p:nvPicPr>
        <p:blipFill>
          <a:blip r:embed="rId3"/>
          <a:stretch>
            <a:fillRect/>
          </a:stretch>
        </p:blipFill>
        <p:spPr>
          <a:xfrm>
            <a:off x="2398852" y="2073393"/>
            <a:ext cx="7035801" cy="3101483"/>
          </a:xfrm>
          <a:prstGeom prst="rect">
            <a:avLst/>
          </a:prstGeom>
        </p:spPr>
      </p:pic>
      <p:sp>
        <p:nvSpPr>
          <p:cNvPr id="6" name="Rectangle 5"/>
          <p:cNvSpPr/>
          <p:nvPr/>
        </p:nvSpPr>
        <p:spPr>
          <a:xfrm>
            <a:off x="170743" y="6284890"/>
            <a:ext cx="592428" cy="434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a:t>
            </a:r>
            <a:endParaRPr lang="en-US" dirty="0"/>
          </a:p>
        </p:txBody>
      </p:sp>
    </p:spTree>
    <p:extLst>
      <p:ext uri="{BB962C8B-B14F-4D97-AF65-F5344CB8AC3E}">
        <p14:creationId xmlns:p14="http://schemas.microsoft.com/office/powerpoint/2010/main" val="139499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روش‌ انجام </a:t>
            </a:r>
            <a:r>
              <a:rPr lang="fa-IR" b="1" dirty="0" smtClean="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تحقیق و فرضیه ها</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372141" y="2336873"/>
            <a:ext cx="11621386" cy="4191518"/>
          </a:xfrm>
        </p:spPr>
        <p:txBody>
          <a:bodyPr>
            <a:normAutofit/>
          </a:bodyPr>
          <a:lstStyle/>
          <a:p>
            <a:pPr marL="0" indent="0" algn="just" rtl="1">
              <a:buNone/>
            </a:pPr>
            <a:endParaRPr lang="fa-IR" sz="2500" dirty="0" smtClean="0">
              <a:cs typeface="B Nazanin" panose="00000400000000000000" pitchFamily="2" charset="-78"/>
            </a:endParaRPr>
          </a:p>
          <a:p>
            <a:pPr marL="0" indent="0" algn="just" rtl="1">
              <a:buNone/>
            </a:pPr>
            <a:r>
              <a:rPr lang="fa-IR" sz="2500" dirty="0" smtClean="0">
                <a:cs typeface="B Nazanin" panose="00000400000000000000" pitchFamily="2" charset="-78"/>
              </a:rPr>
              <a:t>نظرات مختلف در بر هم کنش لیزر با یک مایع (به طور خاص آب) جمع آوری شده و به طور منظم مورد بررسی قرار گرفته و نهایتا بهترین روش را انتخاب می کنیم .</a:t>
            </a:r>
          </a:p>
          <a:p>
            <a:pPr marL="0" indent="0" algn="just" rtl="1">
              <a:buNone/>
            </a:pPr>
            <a:endParaRPr lang="fa-IR" sz="2500" dirty="0">
              <a:cs typeface="B Nazanin" panose="00000400000000000000" pitchFamily="2" charset="-78"/>
            </a:endParaRPr>
          </a:p>
          <a:p>
            <a:pPr marL="0" indent="0" algn="just" rtl="1">
              <a:buNone/>
            </a:pPr>
            <a:r>
              <a:rPr lang="fa-IR" sz="2500" dirty="0">
                <a:cs typeface="B Nazanin" panose="00000400000000000000" pitchFamily="2" charset="-78"/>
              </a:rPr>
              <a:t>فرض های مساله :</a:t>
            </a:r>
          </a:p>
          <a:p>
            <a:pPr marL="0" indent="0" algn="just" rtl="1">
              <a:buNone/>
            </a:pPr>
            <a:r>
              <a:rPr lang="fa-IR" sz="2500" dirty="0">
                <a:cs typeface="B Nazanin" panose="00000400000000000000" pitchFamily="2" charset="-78"/>
              </a:rPr>
              <a:t>1- سرعت تشکیل پلاسما با افزایش شدت لیزر فرودی (تا حد آستانه) افزایش می یابد.</a:t>
            </a:r>
          </a:p>
          <a:p>
            <a:pPr marL="0" indent="0" algn="just" rtl="1">
              <a:buNone/>
            </a:pPr>
            <a:r>
              <a:rPr lang="fa-IR" sz="2500" dirty="0">
                <a:cs typeface="B Nazanin" panose="00000400000000000000" pitchFamily="2" charset="-78"/>
              </a:rPr>
              <a:t>2- امکان تبخیر مایع با افزایش شدت لیزر فرودی (تا حد آستانه) وجود دارد.</a:t>
            </a:r>
          </a:p>
          <a:p>
            <a:pPr marL="0" indent="0" algn="just" rtl="1">
              <a:buNone/>
            </a:pPr>
            <a:endParaRPr lang="en-US" sz="2800" dirty="0">
              <a:cs typeface="B Nazanin" panose="00000400000000000000" pitchFamily="2" charset="-78"/>
            </a:endParaRPr>
          </a:p>
        </p:txBody>
      </p:sp>
      <p:pic>
        <p:nvPicPr>
          <p:cNvPr id="5" name="Picture 4">
            <a:extLst>
              <a:ext uri="{FF2B5EF4-FFF2-40B4-BE49-F238E27FC236}">
                <a16:creationId xmlns:a16="http://schemas.microsoft.com/office/drawing/2014/main" id="{79A72965-92C4-43EC-BA79-F5DE8C4D5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170743" y="6323527"/>
            <a:ext cx="592428" cy="396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a:t>
            </a:r>
            <a:endParaRPr lang="en-US" dirty="0"/>
          </a:p>
        </p:txBody>
      </p:sp>
    </p:spTree>
    <p:extLst>
      <p:ext uri="{BB962C8B-B14F-4D97-AF65-F5344CB8AC3E}">
        <p14:creationId xmlns:p14="http://schemas.microsoft.com/office/powerpoint/2010/main" val="2934572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بحث و </a:t>
            </a:r>
            <a:r>
              <a:rPr lang="fa-IR" b="1" dirty="0" smtClean="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نتیجه‌گیری</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372141" y="2336873"/>
            <a:ext cx="11621386" cy="4191518"/>
          </a:xfrm>
        </p:spPr>
        <p:txBody>
          <a:bodyPr>
            <a:normAutofit/>
          </a:bodyPr>
          <a:lstStyle/>
          <a:p>
            <a:pPr marL="0" indent="0" algn="just" rtl="1">
              <a:buNone/>
            </a:pPr>
            <a:endParaRPr lang="fa-IR" sz="2500" dirty="0">
              <a:cs typeface="B Nazanin" panose="00000400000000000000" pitchFamily="2" charset="-78"/>
            </a:endParaRPr>
          </a:p>
          <a:p>
            <a:pPr marL="0" indent="0" algn="just" rtl="1">
              <a:lnSpc>
                <a:spcPct val="100000"/>
              </a:lnSpc>
              <a:buNone/>
            </a:pPr>
            <a:r>
              <a:rPr lang="fa-IR" sz="2500" dirty="0" smtClean="0">
                <a:cs typeface="B Nazanin" panose="00000400000000000000" pitchFamily="2" charset="-78"/>
              </a:rPr>
              <a:t>1- امواج شوک ناشی از لیزر در سطح مشترک هوا-آب با استفاده از پالس های لیزر کانونی شده بررسی شده است. </a:t>
            </a:r>
          </a:p>
          <a:p>
            <a:pPr marL="0" indent="0" algn="just" rtl="1">
              <a:lnSpc>
                <a:spcPct val="100000"/>
              </a:lnSpc>
              <a:buNone/>
            </a:pPr>
            <a:endParaRPr lang="fa-IR" sz="2500" dirty="0" smtClean="0">
              <a:cs typeface="B Nazanin" panose="00000400000000000000" pitchFamily="2" charset="-78"/>
            </a:endParaRPr>
          </a:p>
          <a:p>
            <a:pPr marL="0" indent="0" algn="just" rtl="1">
              <a:lnSpc>
                <a:spcPct val="100000"/>
              </a:lnSpc>
              <a:buNone/>
            </a:pPr>
            <a:r>
              <a:rPr lang="fa-IR" sz="2500" dirty="0" smtClean="0">
                <a:cs typeface="B Nazanin" panose="00000400000000000000" pitchFamily="2" charset="-78"/>
              </a:rPr>
              <a:t>2- تولید امواج شوک و ویژگی های گزارش شده از مراکز تحقیقاتی مورد بحث قرار گرفت و با بررسی آن ها به نظر می رسد روش سرعت سنجی ذرات برتری نسبت به روش </a:t>
            </a:r>
            <a:r>
              <a:rPr lang="en-US" sz="2500" dirty="0" smtClean="0">
                <a:cs typeface="B Nazanin" panose="00000400000000000000" pitchFamily="2" charset="-78"/>
              </a:rPr>
              <a:t>(BOS) </a:t>
            </a:r>
            <a:r>
              <a:rPr lang="fa-IR" sz="2500" dirty="0" smtClean="0">
                <a:cs typeface="B Nazanin" panose="00000400000000000000" pitchFamily="2" charset="-78"/>
              </a:rPr>
              <a:t> و </a:t>
            </a:r>
            <a:r>
              <a:rPr lang="en-US" sz="2500" dirty="0" smtClean="0">
                <a:cs typeface="B Nazanin" panose="00000400000000000000" pitchFamily="2" charset="-78"/>
              </a:rPr>
              <a:t>(OF-BOS)</a:t>
            </a:r>
            <a:r>
              <a:rPr lang="fa-IR" sz="2500" dirty="0" smtClean="0">
                <a:cs typeface="B Nazanin" panose="00000400000000000000" pitchFamily="2" charset="-78"/>
              </a:rPr>
              <a:t> دارد.</a:t>
            </a:r>
            <a:endParaRPr lang="en-US" sz="2500" dirty="0">
              <a:cs typeface="B Nazanin" panose="00000400000000000000" pitchFamily="2" charset="-78"/>
            </a:endParaRPr>
          </a:p>
        </p:txBody>
      </p:sp>
      <p:pic>
        <p:nvPicPr>
          <p:cNvPr id="5" name="Picture 4">
            <a:extLst>
              <a:ext uri="{FF2B5EF4-FFF2-40B4-BE49-F238E27FC236}">
                <a16:creationId xmlns:a16="http://schemas.microsoft.com/office/drawing/2014/main" id="{38680A9F-20EE-48C9-825B-41A0F5FCA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170743" y="6323527"/>
            <a:ext cx="592428" cy="396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13</a:t>
            </a:r>
            <a:endParaRPr lang="en-US" dirty="0"/>
          </a:p>
        </p:txBody>
      </p:sp>
    </p:spTree>
    <p:extLst>
      <p:ext uri="{BB962C8B-B14F-4D97-AF65-F5344CB8AC3E}">
        <p14:creationId xmlns:p14="http://schemas.microsoft.com/office/powerpoint/2010/main" val="217357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تقدیر و تشکر</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1439164" y="3335883"/>
            <a:ext cx="9429881" cy="1867181"/>
          </a:xfrm>
        </p:spPr>
        <p:txBody>
          <a:bodyPr>
            <a:normAutofit/>
          </a:bodyPr>
          <a:lstStyle/>
          <a:p>
            <a:pPr marL="0" indent="0" algn="ctr" rtl="1">
              <a:buNone/>
            </a:pPr>
            <a:r>
              <a:rPr lang="fa-IR" sz="3200" dirty="0" smtClean="0">
                <a:cs typeface="B Zar" panose="00000400000000000000" pitchFamily="2" charset="-78"/>
              </a:rPr>
              <a:t>از استاد گرانقدرم آقای دکتر فریدون سموات که زحمت راهنمایی این پروژه را به عهده داشتند، کمال سپاس را دارم. همچنین بر خود لازم می دانم از جناب آقای مهندس نادر امیری که زحمت مشاوره این پروژه را بر عهده داشتند قدردانی و تشکر نمایم.</a:t>
            </a:r>
          </a:p>
          <a:p>
            <a:pPr marL="0" indent="0" algn="ctr" rtl="1">
              <a:buNone/>
            </a:pPr>
            <a:endParaRPr lang="en-US" sz="3200" dirty="0">
              <a:cs typeface="B Zar" panose="00000400000000000000" pitchFamily="2" charset="-78"/>
            </a:endParaRPr>
          </a:p>
        </p:txBody>
      </p:sp>
      <p:pic>
        <p:nvPicPr>
          <p:cNvPr id="5" name="Picture 4">
            <a:extLst>
              <a:ext uri="{FF2B5EF4-FFF2-40B4-BE49-F238E27FC236}">
                <a16:creationId xmlns:a16="http://schemas.microsoft.com/office/drawing/2014/main" id="{6D5C51EE-317C-4192-86A1-EAB7F4DD7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170743" y="6284890"/>
            <a:ext cx="592428" cy="434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spTree>
    <p:extLst>
      <p:ext uri="{BB962C8B-B14F-4D97-AF65-F5344CB8AC3E}">
        <p14:creationId xmlns:p14="http://schemas.microsoft.com/office/powerpoint/2010/main" val="24224916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منابع</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372141" y="2336873"/>
            <a:ext cx="11621386" cy="4191518"/>
          </a:xfrm>
        </p:spPr>
        <p:txBody>
          <a:bodyPr>
            <a:normAutofit/>
          </a:bodyPr>
          <a:lstStyle/>
          <a:p>
            <a:pPr algn="just"/>
            <a:r>
              <a:rPr lang="en-US" sz="2200" dirty="0">
                <a:latin typeface="Times New Roman" panose="02020603050405020304" pitchFamily="18" charset="0"/>
                <a:cs typeface="Times New Roman" panose="02020603050405020304" pitchFamily="18" charset="0"/>
              </a:rPr>
              <a:t>A. Vogel, W. Hentschel, J. Holzfuss and W. Lauterborn, Cavitation </a:t>
            </a:r>
            <a:r>
              <a:rPr lang="en-US" sz="2200" dirty="0" smtClean="0">
                <a:latin typeface="Times New Roman" panose="02020603050405020304" pitchFamily="18" charset="0"/>
                <a:cs typeface="Times New Roman" panose="02020603050405020304" pitchFamily="18" charset="0"/>
              </a:rPr>
              <a:t>bubble dynamics </a:t>
            </a:r>
            <a:r>
              <a:rPr lang="en-US" sz="2200" dirty="0">
                <a:latin typeface="Times New Roman" panose="02020603050405020304" pitchFamily="18" charset="0"/>
                <a:cs typeface="Times New Roman" panose="02020603050405020304" pitchFamily="18" charset="0"/>
              </a:rPr>
              <a:t>and acoustic transient generation in ocular surgery with </a:t>
            </a:r>
            <a:r>
              <a:rPr lang="en-US" sz="2200" dirty="0" smtClean="0">
                <a:latin typeface="Times New Roman" panose="02020603050405020304" pitchFamily="18" charset="0"/>
                <a:cs typeface="Times New Roman" panose="02020603050405020304" pitchFamily="18" charset="0"/>
              </a:rPr>
              <a:t>pulsed neodymium:YAG </a:t>
            </a:r>
            <a:r>
              <a:rPr lang="en-US" sz="2200" dirty="0">
                <a:latin typeface="Times New Roman" panose="02020603050405020304" pitchFamily="18" charset="0"/>
                <a:cs typeface="Times New Roman" panose="02020603050405020304" pitchFamily="18" charset="0"/>
              </a:rPr>
              <a:t>lasers , Ophthalmology, 93, (1986) 1259-1269</a:t>
            </a:r>
            <a:r>
              <a:rPr lang="en-US" sz="2200" dirty="0" smtClean="0">
                <a:latin typeface="Times New Roman" panose="02020603050405020304" pitchFamily="18" charset="0"/>
                <a:cs typeface="Times New Roman" panose="02020603050405020304" pitchFamily="18" charset="0"/>
              </a:rPr>
              <a:t>.</a:t>
            </a:r>
          </a:p>
          <a:p>
            <a:pPr algn="just"/>
            <a:r>
              <a:rPr lang="en-US" sz="2200" dirty="0">
                <a:latin typeface="Times New Roman" panose="02020603050405020304" pitchFamily="18" charset="0"/>
                <a:cs typeface="Times New Roman" panose="02020603050405020304" pitchFamily="18" charset="0"/>
              </a:rPr>
              <a:t>W. Lauterborn and A. Vogel, Shock wave emission by laser generated bubbles </a:t>
            </a:r>
            <a:r>
              <a:rPr lang="en-US" sz="2200" dirty="0" smtClean="0">
                <a:latin typeface="Times New Roman" panose="02020603050405020304" pitchFamily="18" charset="0"/>
                <a:cs typeface="Times New Roman" panose="02020603050405020304" pitchFamily="18" charset="0"/>
              </a:rPr>
              <a:t>, Bubble </a:t>
            </a:r>
            <a:r>
              <a:rPr lang="en-US" sz="2200" dirty="0">
                <a:latin typeface="Times New Roman" panose="02020603050405020304" pitchFamily="18" charset="0"/>
                <a:cs typeface="Times New Roman" panose="02020603050405020304" pitchFamily="18" charset="0"/>
              </a:rPr>
              <a:t>Dynamics and Shock Waves, Springer Berlin Heidelberg, 8, (2013) </a:t>
            </a:r>
            <a:r>
              <a:rPr lang="en-US" sz="2200" dirty="0" smtClean="0">
                <a:latin typeface="Times New Roman" panose="02020603050405020304" pitchFamily="18" charset="0"/>
                <a:cs typeface="Times New Roman" panose="02020603050405020304" pitchFamily="18" charset="0"/>
              </a:rPr>
              <a:t>67-103.</a:t>
            </a:r>
          </a:p>
          <a:p>
            <a:pPr algn="just"/>
            <a:r>
              <a:rPr lang="en-US" sz="2200" dirty="0">
                <a:latin typeface="Times New Roman" panose="02020603050405020304" pitchFamily="18" charset="0"/>
                <a:cs typeface="Times New Roman" panose="02020603050405020304" pitchFamily="18" charset="0"/>
              </a:rPr>
              <a:t>B. Strycker, M. Springer, A. Traverso, A. Kolomenskii, G. Kattawar, and </a:t>
            </a:r>
            <a:r>
              <a:rPr lang="en-US" sz="2200" dirty="0" smtClean="0">
                <a:latin typeface="Times New Roman" panose="02020603050405020304" pitchFamily="18" charset="0"/>
                <a:cs typeface="Times New Roman" panose="02020603050405020304" pitchFamily="18" charset="0"/>
              </a:rPr>
              <a:t>A. Sokolov</a:t>
            </a:r>
            <a:r>
              <a:rPr lang="en-US" sz="2200" dirty="0">
                <a:latin typeface="Times New Roman" panose="02020603050405020304" pitchFamily="18" charset="0"/>
                <a:cs typeface="Times New Roman" panose="02020603050405020304" pitchFamily="18" charset="0"/>
              </a:rPr>
              <a:t>, Femtosecond-laser-induced shockwaves in water generated at an </a:t>
            </a:r>
            <a:r>
              <a:rPr lang="en-US" sz="2200" dirty="0" smtClean="0">
                <a:latin typeface="Times New Roman" panose="02020603050405020304" pitchFamily="18" charset="0"/>
                <a:cs typeface="Times New Roman" panose="02020603050405020304" pitchFamily="18" charset="0"/>
              </a:rPr>
              <a:t>air water interface </a:t>
            </a:r>
            <a:r>
              <a:rPr lang="en-US" sz="2200" dirty="0">
                <a:latin typeface="Times New Roman" panose="02020603050405020304" pitchFamily="18" charset="0"/>
                <a:cs typeface="Times New Roman" panose="02020603050405020304" pitchFamily="18" charset="0"/>
              </a:rPr>
              <a:t>, Opt. Express, 21,(2013</a:t>
            </a:r>
            <a:r>
              <a:rPr lang="en-US" sz="2200" dirty="0" smtClean="0">
                <a:latin typeface="Times New Roman" panose="02020603050405020304" pitchFamily="18" charset="0"/>
                <a:cs typeface="Times New Roman" panose="02020603050405020304" pitchFamily="18" charset="0"/>
              </a:rPr>
              <a:t>).</a:t>
            </a:r>
          </a:p>
          <a:p>
            <a:pPr algn="just"/>
            <a:r>
              <a:rPr lang="en-US" sz="2200" dirty="0">
                <a:latin typeface="Times New Roman" panose="02020603050405020304" pitchFamily="18" charset="0"/>
                <a:cs typeface="Times New Roman" panose="02020603050405020304" pitchFamily="18" charset="0"/>
              </a:rPr>
              <a:t>A. Vogel, S. Busch and U. Parlit, Shock wave emission and cavitation </a:t>
            </a:r>
            <a:r>
              <a:rPr lang="en-US" sz="2200" dirty="0" smtClean="0">
                <a:latin typeface="Times New Roman" panose="02020603050405020304" pitchFamily="18" charset="0"/>
                <a:cs typeface="Times New Roman" panose="02020603050405020304" pitchFamily="18" charset="0"/>
              </a:rPr>
              <a:t>bubble generation </a:t>
            </a:r>
            <a:r>
              <a:rPr lang="en-US" sz="2200" dirty="0">
                <a:latin typeface="Times New Roman" panose="02020603050405020304" pitchFamily="18" charset="0"/>
                <a:cs typeface="Times New Roman" panose="02020603050405020304" pitchFamily="18" charset="0"/>
              </a:rPr>
              <a:t>by picosecond and nanosecond optical breakdown in water , </a:t>
            </a:r>
            <a:r>
              <a:rPr lang="en-US" sz="2200" dirty="0" smtClean="0">
                <a:latin typeface="Times New Roman" panose="02020603050405020304" pitchFamily="18" charset="0"/>
                <a:cs typeface="Times New Roman" panose="02020603050405020304" pitchFamily="18" charset="0"/>
              </a:rPr>
              <a:t>J. Acoust</a:t>
            </a:r>
            <a:r>
              <a:rPr lang="en-US" sz="2200" dirty="0">
                <a:latin typeface="Times New Roman" panose="02020603050405020304" pitchFamily="18" charset="0"/>
                <a:cs typeface="Times New Roman" panose="02020603050405020304" pitchFamily="18" charset="0"/>
              </a:rPr>
              <a:t>. Soc. Am, 100, (1996) 149-165</a:t>
            </a:r>
            <a:r>
              <a:rPr lang="en-US" sz="2200" dirty="0" smtClean="0">
                <a:latin typeface="Times New Roman" panose="02020603050405020304" pitchFamily="18" charset="0"/>
                <a:cs typeface="Times New Roman" panose="02020603050405020304" pitchFamily="18" charset="0"/>
              </a:rPr>
              <a:t>.</a:t>
            </a:r>
          </a:p>
          <a:p>
            <a:pPr algn="just"/>
            <a:r>
              <a:rPr lang="en-US" sz="2200" dirty="0">
                <a:latin typeface="Times New Roman" panose="02020603050405020304" pitchFamily="18" charset="0"/>
                <a:cs typeface="Times New Roman" panose="02020603050405020304" pitchFamily="18" charset="0"/>
              </a:rPr>
              <a:t>K. Byun and H. Kwak, A model of laser-Induced cavitation , Jpn. J. Appl. </a:t>
            </a:r>
            <a:r>
              <a:rPr lang="en-US" sz="2200" dirty="0" smtClean="0">
                <a:latin typeface="Times New Roman" panose="02020603050405020304" pitchFamily="18" charset="0"/>
                <a:cs typeface="Times New Roman" panose="02020603050405020304" pitchFamily="18" charset="0"/>
              </a:rPr>
              <a:t>Phys, 43</a:t>
            </a:r>
            <a:r>
              <a:rPr lang="en-US" sz="2200" dirty="0">
                <a:latin typeface="Times New Roman" panose="02020603050405020304" pitchFamily="18" charset="0"/>
                <a:cs typeface="Times New Roman" panose="02020603050405020304" pitchFamily="18" charset="0"/>
              </a:rPr>
              <a:t>, (2004) 621-630.</a:t>
            </a:r>
            <a:endParaRPr lang="en-US" sz="2200" dirty="0" smtClean="0">
              <a:latin typeface="Times New Roman" panose="02020603050405020304" pitchFamily="18" charset="0"/>
              <a:cs typeface="Times New Roman" panose="02020603050405020304" pitchFamily="18" charset="0"/>
            </a:endParaRPr>
          </a:p>
          <a:p>
            <a:pPr algn="just"/>
            <a:endParaRPr lang="en-US" sz="2200" dirty="0" smtClean="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FFEB705-9D7B-4CA2-A8EA-4EB42D84D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170743" y="6297769"/>
            <a:ext cx="592428" cy="42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15</a:t>
            </a:r>
            <a:endParaRPr lang="en-US" dirty="0"/>
          </a:p>
        </p:txBody>
      </p:sp>
    </p:spTree>
    <p:extLst>
      <p:ext uri="{BB962C8B-B14F-4D97-AF65-F5344CB8AC3E}">
        <p14:creationId xmlns:p14="http://schemas.microsoft.com/office/powerpoint/2010/main" val="4242485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چکیده</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372141" y="2220962"/>
            <a:ext cx="11621386" cy="4424535"/>
          </a:xfrm>
        </p:spPr>
        <p:txBody>
          <a:bodyPr>
            <a:noAutofit/>
          </a:bodyPr>
          <a:lstStyle/>
          <a:p>
            <a:pPr marL="0" indent="0" algn="just" rtl="1">
              <a:lnSpc>
                <a:spcPct val="100000"/>
              </a:lnSpc>
              <a:buNone/>
            </a:pPr>
            <a:endParaRPr lang="fa-IR" sz="2500" dirty="0" smtClean="0">
              <a:cs typeface="B Nazanin" panose="00000400000000000000" pitchFamily="2" charset="-78"/>
            </a:endParaRPr>
          </a:p>
          <a:p>
            <a:pPr marL="0" indent="0" algn="just" rtl="1">
              <a:lnSpc>
                <a:spcPct val="100000"/>
              </a:lnSpc>
              <a:buNone/>
            </a:pPr>
            <a:r>
              <a:rPr lang="fa-IR" sz="2500" dirty="0" smtClean="0">
                <a:cs typeface="B Nazanin" panose="00000400000000000000" pitchFamily="2" charset="-78"/>
              </a:rPr>
              <a:t>در این کار ابتدا مفاهیم اساسی پلاسما معرفی شده، همچنین بر هم کنش لیزر با محیط مایع (به طور خاص آب) مورد بحث و بررسی قرار می گیرد. انتشار موج شوک و انبساط حباب حفره زایی پس از شکست نوری در آب با پالس های لیزر </a:t>
            </a:r>
            <a:r>
              <a:rPr lang="en-US" sz="2500" dirty="0" smtClean="0">
                <a:cs typeface="B Nazanin" panose="00000400000000000000" pitchFamily="2" charset="-78"/>
              </a:rPr>
              <a:t>(</a:t>
            </a:r>
            <a:r>
              <a:rPr lang="en-US" sz="2500" dirty="0">
                <a:cs typeface="B Nazanin" panose="00000400000000000000" pitchFamily="2" charset="-78"/>
              </a:rPr>
              <a:t>Nd:YAG)</a:t>
            </a:r>
            <a:r>
              <a:rPr lang="fa-IR" sz="2500" dirty="0" smtClean="0">
                <a:cs typeface="B Nazanin" panose="00000400000000000000" pitchFamily="2" charset="-78"/>
              </a:rPr>
              <a:t> با مدت زمان 30 پیکوثانیه و 6 نانوثانیه برای  انرژی های بین 50 میکرو ژول و 10 میلی ژول بررسی می شود که اغلب برای جراحی چشم توسط لیزر استفاده می شود. عکسبرداری با تفکیک زمانی برای اندازه گیری موقعیت جبهه شوک و دیواره حباب به عنوان تابعی از زمان اعمال می شود. محاسبات تشکیل حباب و انتشار موج شوک با استفاده از مدل گیلمور</a:t>
            </a:r>
            <a:r>
              <a:rPr lang="fa-IR" sz="2500" baseline="44000" dirty="0" smtClean="0">
                <a:cs typeface="B Nazanin" panose="00000400000000000000" pitchFamily="2" charset="-78"/>
              </a:rPr>
              <a:t>1</a:t>
            </a:r>
            <a:r>
              <a:rPr lang="fa-IR" sz="2500" dirty="0" smtClean="0">
                <a:cs typeface="B Nazanin" panose="00000400000000000000" pitchFamily="2" charset="-78"/>
              </a:rPr>
              <a:t> در مورد دینامیک حباب حفره زایی و فرض کرکوود - بت</a:t>
            </a:r>
            <a:r>
              <a:rPr lang="fa-IR" sz="2500" baseline="44000" dirty="0" smtClean="0">
                <a:cs typeface="B Nazanin" panose="00000400000000000000" pitchFamily="2" charset="-78"/>
              </a:rPr>
              <a:t>2</a:t>
            </a:r>
            <a:r>
              <a:rPr lang="fa-IR" sz="2500" dirty="0" smtClean="0">
                <a:cs typeface="B Nazanin" panose="00000400000000000000" pitchFamily="2" charset="-78"/>
              </a:rPr>
              <a:t> انجام می شود. محاسبات پارامترها بر</a:t>
            </a:r>
            <a:r>
              <a:rPr lang="en-US" sz="2500" dirty="0" smtClean="0">
                <a:cs typeface="B Nazanin" panose="00000400000000000000" pitchFamily="2" charset="-78"/>
              </a:rPr>
              <a:t> </a:t>
            </a:r>
            <a:r>
              <a:rPr lang="fa-IR" sz="2500" dirty="0" smtClean="0">
                <a:cs typeface="B Nazanin" panose="00000400000000000000" pitchFamily="2" charset="-78"/>
              </a:rPr>
              <a:t>اساس مدت زمان پالس لیزر، اندازه پلاسما و حداکثر میزان انبساط حباب حفره زایی، قابل اندازه گیری است. این پارامترها پویایی دیواره حباب، تحول فشار داخل حباب و نمودارهای فشار در مایع اطراف را در زمان های ثابت پس از شروع پالس لیزر در بر می گیرند. </a:t>
            </a:r>
            <a:endParaRPr lang="en-US" sz="2500" dirty="0">
              <a:cs typeface="B Nazanin" panose="00000400000000000000" pitchFamily="2" charset="-78"/>
            </a:endParaRPr>
          </a:p>
        </p:txBody>
      </p:sp>
      <p:pic>
        <p:nvPicPr>
          <p:cNvPr id="6" name="Picture 5">
            <a:extLst>
              <a:ext uri="{FF2B5EF4-FFF2-40B4-BE49-F238E27FC236}">
                <a16:creationId xmlns:a16="http://schemas.microsoft.com/office/drawing/2014/main" id="{35E87E67-4803-469C-BCD8-03ED717F3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5" name="Rectangle 4"/>
          <p:cNvSpPr/>
          <p:nvPr/>
        </p:nvSpPr>
        <p:spPr>
          <a:xfrm>
            <a:off x="170743" y="6310648"/>
            <a:ext cx="592428" cy="40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3" name="Footer Placeholder 2"/>
          <p:cNvSpPr>
            <a:spLocks noGrp="1"/>
          </p:cNvSpPr>
          <p:nvPr>
            <p:ph type="ftr" sz="quarter" idx="11"/>
          </p:nvPr>
        </p:nvSpPr>
        <p:spPr>
          <a:xfrm>
            <a:off x="1129669" y="6104685"/>
            <a:ext cx="2286631" cy="540812"/>
          </a:xfrm>
        </p:spPr>
        <p:txBody>
          <a:bodyPr/>
          <a:lstStyle/>
          <a:p>
            <a:r>
              <a:rPr lang="en-US" sz="1200" b="1" dirty="0" smtClean="0">
                <a:solidFill>
                  <a:schemeClr val="bg1"/>
                </a:solidFill>
              </a:rPr>
              <a:t>1.Gilmore</a:t>
            </a:r>
          </a:p>
          <a:p>
            <a:r>
              <a:rPr lang="en-US" sz="1200" b="1" dirty="0" smtClean="0">
                <a:solidFill>
                  <a:schemeClr val="bg1"/>
                </a:solidFill>
              </a:rPr>
              <a:t>2.Krikwood-Bethe</a:t>
            </a:r>
            <a:endParaRPr lang="en-US" sz="1200" b="1" dirty="0">
              <a:solidFill>
                <a:schemeClr val="bg1"/>
              </a:solidFill>
            </a:endParaRPr>
          </a:p>
        </p:txBody>
      </p:sp>
    </p:spTree>
    <p:extLst>
      <p:ext uri="{BB962C8B-B14F-4D97-AF65-F5344CB8AC3E}">
        <p14:creationId xmlns:p14="http://schemas.microsoft.com/office/powerpoint/2010/main" val="253666686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مقدمه</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id="{CD442CE5-F8ED-4F59-87AA-1AD0444EF037}"/>
              </a:ext>
            </a:extLst>
          </p:cNvPr>
          <p:cNvSpPr>
            <a:spLocks noGrp="1"/>
          </p:cNvSpPr>
          <p:nvPr>
            <p:ph idx="1"/>
          </p:nvPr>
        </p:nvSpPr>
        <p:spPr>
          <a:xfrm>
            <a:off x="154546" y="2195206"/>
            <a:ext cx="11787465" cy="4450293"/>
          </a:xfrm>
        </p:spPr>
        <p:txBody>
          <a:bodyPr>
            <a:normAutofit fontScale="25000" lnSpcReduction="20000"/>
          </a:bodyPr>
          <a:lstStyle/>
          <a:p>
            <a:pPr marL="0" lvl="0" indent="0" algn="just" rtl="1">
              <a:lnSpc>
                <a:spcPct val="120000"/>
              </a:lnSpc>
              <a:buNone/>
            </a:pPr>
            <a:endParaRPr lang="fa-IR" sz="10000" dirty="0" smtClean="0">
              <a:solidFill>
                <a:prstClr val="white"/>
              </a:solidFill>
              <a:cs typeface="B Nazanin" panose="00000400000000000000" pitchFamily="2" charset="-78"/>
            </a:endParaRPr>
          </a:p>
          <a:p>
            <a:pPr marL="0" lvl="0" indent="0" algn="just" rtl="1">
              <a:lnSpc>
                <a:spcPct val="120000"/>
              </a:lnSpc>
              <a:buNone/>
            </a:pPr>
            <a:r>
              <a:rPr lang="fa-IR" sz="10000" dirty="0" smtClean="0">
                <a:solidFill>
                  <a:prstClr val="white"/>
                </a:solidFill>
                <a:cs typeface="B Nazanin" panose="00000400000000000000" pitchFamily="2" charset="-78"/>
              </a:rPr>
              <a:t>بررسی </a:t>
            </a:r>
            <a:r>
              <a:rPr lang="fa-IR" sz="10000" dirty="0">
                <a:solidFill>
                  <a:prstClr val="white"/>
                </a:solidFill>
                <a:cs typeface="B Nazanin" panose="00000400000000000000" pitchFamily="2" charset="-78"/>
              </a:rPr>
              <a:t>اندرکنش نور لیزر با مواد یکی از </a:t>
            </a:r>
            <a:r>
              <a:rPr lang="fa-IR" sz="10000" dirty="0" smtClean="0">
                <a:solidFill>
                  <a:prstClr val="white"/>
                </a:solidFill>
                <a:cs typeface="B Nazanin" panose="00000400000000000000" pitchFamily="2" charset="-78"/>
              </a:rPr>
              <a:t>بخش های مهم </a:t>
            </a:r>
            <a:r>
              <a:rPr lang="fa-IR" sz="10000" dirty="0">
                <a:solidFill>
                  <a:prstClr val="white"/>
                </a:solidFill>
                <a:cs typeface="B Nazanin" panose="00000400000000000000" pitchFamily="2" charset="-78"/>
              </a:rPr>
              <a:t>پژوهشی در طیف سنجی از شاخه اتمی </a:t>
            </a:r>
            <a:r>
              <a:rPr lang="fa-IR" sz="10000" dirty="0" smtClean="0">
                <a:solidFill>
                  <a:prstClr val="white"/>
                </a:solidFill>
                <a:cs typeface="B Nazanin" panose="00000400000000000000" pitchFamily="2" charset="-78"/>
              </a:rPr>
              <a:t>مولکولی رشته </a:t>
            </a:r>
            <a:r>
              <a:rPr lang="fa-IR" sz="10000" dirty="0">
                <a:solidFill>
                  <a:prstClr val="white"/>
                </a:solidFill>
                <a:cs typeface="B Nazanin" panose="00000400000000000000" pitchFamily="2" charset="-78"/>
              </a:rPr>
              <a:t>فیزیک می باشد. چگونگی اندرکنش لیزر با آب </a:t>
            </a:r>
            <a:r>
              <a:rPr lang="fa-IR" sz="10000" dirty="0" smtClean="0">
                <a:solidFill>
                  <a:prstClr val="white"/>
                </a:solidFill>
                <a:cs typeface="B Nazanin" panose="00000400000000000000" pitchFamily="2" charset="-78"/>
              </a:rPr>
              <a:t>موجب </a:t>
            </a:r>
            <a:r>
              <a:rPr lang="fa-IR" sz="10000" dirty="0">
                <a:solidFill>
                  <a:prstClr val="white"/>
                </a:solidFill>
                <a:cs typeface="B Nazanin" panose="00000400000000000000" pitchFamily="2" charset="-78"/>
              </a:rPr>
              <a:t>تغییر پارامترهای </a:t>
            </a:r>
            <a:r>
              <a:rPr lang="fa-IR" sz="10000" dirty="0" smtClean="0">
                <a:solidFill>
                  <a:prstClr val="white"/>
                </a:solidFill>
                <a:cs typeface="B Nazanin" panose="00000400000000000000" pitchFamily="2" charset="-78"/>
              </a:rPr>
              <a:t>فیزیکی (</a:t>
            </a:r>
            <a:r>
              <a:rPr lang="en-US" sz="10000" dirty="0" smtClean="0">
                <a:solidFill>
                  <a:prstClr val="white"/>
                </a:solidFill>
                <a:cs typeface="B Nazanin" panose="00000400000000000000" pitchFamily="2" charset="-78"/>
              </a:rPr>
              <a:t> </a:t>
            </a:r>
            <a:r>
              <a:rPr lang="fa-IR" sz="10000" dirty="0">
                <a:solidFill>
                  <a:prstClr val="white"/>
                </a:solidFill>
                <a:cs typeface="B Nazanin" panose="00000400000000000000" pitchFamily="2" charset="-78"/>
              </a:rPr>
              <a:t>دما، فشار </a:t>
            </a:r>
            <a:r>
              <a:rPr lang="fa-IR" sz="10000" dirty="0" smtClean="0">
                <a:solidFill>
                  <a:prstClr val="white"/>
                </a:solidFill>
                <a:cs typeface="B Nazanin" panose="00000400000000000000" pitchFamily="2" charset="-78"/>
              </a:rPr>
              <a:t>و غیره) </a:t>
            </a:r>
            <a:r>
              <a:rPr lang="fa-IR" sz="10000" dirty="0">
                <a:solidFill>
                  <a:prstClr val="white"/>
                </a:solidFill>
                <a:cs typeface="B Nazanin" panose="00000400000000000000" pitchFamily="2" charset="-78"/>
              </a:rPr>
              <a:t>آب می </a:t>
            </a:r>
            <a:r>
              <a:rPr lang="fa-IR" sz="10000" dirty="0" smtClean="0">
                <a:solidFill>
                  <a:prstClr val="white"/>
                </a:solidFill>
                <a:cs typeface="B Nazanin" panose="00000400000000000000" pitchFamily="2" charset="-78"/>
              </a:rPr>
              <a:t>شود. همچنین </a:t>
            </a:r>
            <a:r>
              <a:rPr lang="fa-IR" sz="10000" dirty="0">
                <a:solidFill>
                  <a:prstClr val="white"/>
                </a:solidFill>
                <a:cs typeface="B Nazanin" panose="00000400000000000000" pitchFamily="2" charset="-78"/>
              </a:rPr>
              <a:t>می تواند موجب ایجاد پدیده پلاسما در آب </a:t>
            </a:r>
            <a:r>
              <a:rPr lang="fa-IR" sz="10000" dirty="0" smtClean="0">
                <a:solidFill>
                  <a:prstClr val="white"/>
                </a:solidFill>
                <a:cs typeface="B Nazanin" panose="00000400000000000000" pitchFamily="2" charset="-78"/>
              </a:rPr>
              <a:t>گردد. پرداختن </a:t>
            </a:r>
            <a:r>
              <a:rPr lang="fa-IR" sz="10000" dirty="0">
                <a:solidFill>
                  <a:prstClr val="white"/>
                </a:solidFill>
                <a:cs typeface="B Nazanin" panose="00000400000000000000" pitchFamily="2" charset="-78"/>
              </a:rPr>
              <a:t>به روش های </a:t>
            </a:r>
            <a:r>
              <a:rPr lang="fa-IR" sz="10000" dirty="0" smtClean="0">
                <a:solidFill>
                  <a:prstClr val="white"/>
                </a:solidFill>
                <a:cs typeface="B Nazanin" panose="00000400000000000000" pitchFamily="2" charset="-78"/>
              </a:rPr>
              <a:t>اپتیکی به خصوص </a:t>
            </a:r>
            <a:r>
              <a:rPr lang="fa-IR" sz="10000" dirty="0">
                <a:solidFill>
                  <a:prstClr val="white"/>
                </a:solidFill>
                <a:cs typeface="B Nazanin" panose="00000400000000000000" pitchFamily="2" charset="-78"/>
              </a:rPr>
              <a:t>اندازه گیری پارامترهای پلاسمای لیزری در آب </a:t>
            </a:r>
            <a:r>
              <a:rPr lang="fa-IR" sz="10000" dirty="0" smtClean="0">
                <a:solidFill>
                  <a:prstClr val="white"/>
                </a:solidFill>
                <a:cs typeface="B Nazanin" panose="00000400000000000000" pitchFamily="2" charset="-78"/>
              </a:rPr>
              <a:t>و </a:t>
            </a:r>
            <a:r>
              <a:rPr lang="fa-IR" sz="10000" dirty="0">
                <a:solidFill>
                  <a:prstClr val="white"/>
                </a:solidFill>
                <a:cs typeface="B Nazanin" panose="00000400000000000000" pitchFamily="2" charset="-78"/>
              </a:rPr>
              <a:t>محاسبه و شبیه سازی </a:t>
            </a:r>
            <a:r>
              <a:rPr lang="fa-IR" sz="10000" dirty="0" smtClean="0">
                <a:solidFill>
                  <a:prstClr val="white"/>
                </a:solidFill>
                <a:cs typeface="B Nazanin" panose="00000400000000000000" pitchFamily="2" charset="-78"/>
              </a:rPr>
              <a:t>می </a:t>
            </a:r>
            <a:r>
              <a:rPr lang="fa-IR" sz="10000" dirty="0">
                <a:solidFill>
                  <a:prstClr val="white"/>
                </a:solidFill>
                <a:cs typeface="B Nazanin" panose="00000400000000000000" pitchFamily="2" charset="-78"/>
              </a:rPr>
              <a:t>تواند بینش </a:t>
            </a:r>
            <a:r>
              <a:rPr lang="fa-IR" sz="10000" dirty="0" smtClean="0">
                <a:solidFill>
                  <a:prstClr val="white"/>
                </a:solidFill>
                <a:cs typeface="B Nazanin" panose="00000400000000000000" pitchFamily="2" charset="-78"/>
              </a:rPr>
              <a:t>ما </a:t>
            </a:r>
            <a:r>
              <a:rPr lang="fa-IR" sz="10000" dirty="0">
                <a:solidFill>
                  <a:prstClr val="white"/>
                </a:solidFill>
                <a:cs typeface="B Nazanin" panose="00000400000000000000" pitchFamily="2" charset="-78"/>
              </a:rPr>
              <a:t>نسبت به اندرکنش لیزر با آب </a:t>
            </a:r>
            <a:r>
              <a:rPr lang="fa-IR" sz="10000" dirty="0" smtClean="0">
                <a:solidFill>
                  <a:prstClr val="white"/>
                </a:solidFill>
                <a:cs typeface="B Nazanin" panose="00000400000000000000" pitchFamily="2" charset="-78"/>
              </a:rPr>
              <a:t>افزایش </a:t>
            </a:r>
            <a:r>
              <a:rPr lang="fa-IR" sz="10000" dirty="0">
                <a:solidFill>
                  <a:prstClr val="white"/>
                </a:solidFill>
                <a:cs typeface="B Nazanin" panose="00000400000000000000" pitchFamily="2" charset="-78"/>
              </a:rPr>
              <a:t>دهد.</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در بسیاری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از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آزمایشگاه های دیگر فعالیت های پژوهشی صورت گرفته و همچنین این موضوع مورد توجه داخل کشور به صورت پروژه های دانشجویی و به منظور فعالیت های پلاسمای لیزری در مراکز تحقیقاتی داخلی مورد توجه قرار گرفته است.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از جمله کشورهای اروپایی،</a:t>
            </a:r>
            <a:r>
              <a:rPr lang="en-US"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آمریکا،</a:t>
            </a:r>
            <a:r>
              <a:rPr lang="en-US"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چین و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غیره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در این زمینه هر یک به منظور خاصی دارای فعالیت های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پژوهشی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بوده اند و در داخل کشور دانشگاه های شهید بهشتی، شیراز، پیام نور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و غیره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به صورت محدود پروژه های دانشجوی و در برخی مراکز تحقیقاتی به منظور فعالیت های صنعتی و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غیره نیز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پژوهش </a:t>
            </a:r>
            <a:r>
              <a:rPr lang="fa-IR" sz="10000" dirty="0" smtClean="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هایی </a:t>
            </a:r>
            <a:r>
              <a:rPr lang="fa-IR" sz="100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در حوزه پلاسمای لیزری داشته اند</a:t>
            </a:r>
            <a:r>
              <a:rPr lang="en-US" sz="11200" dirty="0">
                <a:solidFill>
                  <a:prstClr val="white"/>
                </a:solidFill>
                <a:latin typeface="Times New Roman" panose="02020603050405020304" pitchFamily="18" charset="0"/>
                <a:ea typeface="Times New Roman" panose="02020603050405020304" pitchFamily="18" charset="0"/>
                <a:cs typeface="B Nazanin" panose="00000400000000000000" pitchFamily="2" charset="-78"/>
              </a:rPr>
              <a:t>.</a:t>
            </a:r>
            <a:endParaRPr lang="fa-IR" sz="11200" dirty="0">
              <a:solidFill>
                <a:prstClr val="white"/>
              </a:solidFill>
              <a:cs typeface="B Nazanin" panose="00000400000000000000" pitchFamily="2" charset="-78"/>
            </a:endParaRPr>
          </a:p>
          <a:p>
            <a:pPr marL="0" lvl="0" indent="0" algn="just" rtl="1">
              <a:buNone/>
            </a:pPr>
            <a:endParaRPr lang="en-US" sz="2200" dirty="0">
              <a:solidFill>
                <a:prstClr val="white"/>
              </a:solidFill>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marL="0" indent="0" algn="r" rtl="1">
              <a:buNone/>
            </a:pPr>
            <a:endParaRPr lang="fa-IR" sz="2800" dirty="0" smtClean="0">
              <a:cs typeface="B Nazanin" panose="00000400000000000000" pitchFamily="2" charset="-78"/>
            </a:endParaRPr>
          </a:p>
          <a:p>
            <a:pPr marL="0" indent="0" algn="r" rtl="1">
              <a:buNone/>
            </a:pPr>
            <a:r>
              <a:rPr lang="fa-IR" sz="2800" dirty="0" err="1" smtClean="0">
                <a:cs typeface="B Nazanin" panose="00000400000000000000" pitchFamily="2" charset="-78"/>
              </a:rPr>
              <a:t>ببب</a:t>
            </a:r>
            <a:endParaRPr lang="fa-IR" sz="2800" dirty="0">
              <a:cs typeface="B Nazanin" panose="00000400000000000000" pitchFamily="2" charset="-78"/>
            </a:endParaRPr>
          </a:p>
        </p:txBody>
      </p:sp>
      <p:pic>
        <p:nvPicPr>
          <p:cNvPr id="5" name="Picture 4">
            <a:extLst>
              <a:ext uri="{FF2B5EF4-FFF2-40B4-BE49-F238E27FC236}">
                <a16:creationId xmlns:a16="http://schemas.microsoft.com/office/drawing/2014/main" id="{A6B38261-3B3A-446C-91FB-C46963973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170743" y="6362162"/>
            <a:ext cx="592428" cy="357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extLst>
      <p:ext uri="{BB962C8B-B14F-4D97-AF65-F5344CB8AC3E}">
        <p14:creationId xmlns:p14="http://schemas.microsoft.com/office/powerpoint/2010/main" val="5217151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6000">
              <a:schemeClr val="accent1"/>
            </a:gs>
            <a:gs pos="28000">
              <a:srgbClr val="00B050"/>
            </a:gs>
            <a:gs pos="35000">
              <a:schemeClr val="accent2">
                <a:lumMod val="60000"/>
                <a:lumOff val="40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360609" y="2176530"/>
            <a:ext cx="11472898" cy="4443211"/>
          </a:xfrm>
        </p:spPr>
        <p:txBody>
          <a:bodyPr>
            <a:normAutofit/>
          </a:bodyPr>
          <a:lstStyle/>
          <a:p>
            <a:pPr marL="0" indent="0" algn="just" rtl="1">
              <a:lnSpc>
                <a:spcPct val="100000"/>
              </a:lnSpc>
              <a:buNone/>
            </a:pPr>
            <a:r>
              <a:rPr lang="fa-IR" sz="2500" dirty="0" smtClean="0">
                <a:cs typeface="B Nazanin" panose="00000400000000000000" pitchFamily="2" charset="-78"/>
              </a:rPr>
              <a:t>واژه ی </a:t>
            </a:r>
            <a:r>
              <a:rPr lang="fa-IR" sz="2500" dirty="0">
                <a:cs typeface="B Nazanin" panose="00000400000000000000" pitchFamily="2" charset="-78"/>
              </a:rPr>
              <a:t>پلاسما برای اولین بار </a:t>
            </a:r>
            <a:r>
              <a:rPr lang="fa-IR" sz="2500" dirty="0" smtClean="0">
                <a:cs typeface="B Nazanin" panose="00000400000000000000" pitchFamily="2" charset="-78"/>
              </a:rPr>
              <a:t>توسط اروینگ لانگمویر</a:t>
            </a:r>
            <a:r>
              <a:rPr lang="fa-IR" sz="2500" baseline="44000" dirty="0" smtClean="0">
                <a:cs typeface="B Nazanin" panose="00000400000000000000" pitchFamily="2" charset="-78"/>
              </a:rPr>
              <a:t>3</a:t>
            </a:r>
            <a:r>
              <a:rPr lang="fa-IR" sz="2500" dirty="0">
                <a:cs typeface="B Nazanin" panose="00000400000000000000" pitchFamily="2" charset="-78"/>
              </a:rPr>
              <a:t>(</a:t>
            </a:r>
            <a:r>
              <a:rPr lang="fa-IR" sz="2500" dirty="0" smtClean="0">
                <a:cs typeface="B Nazanin" panose="00000400000000000000" pitchFamily="2" charset="-78"/>
              </a:rPr>
              <a:t>1957 – 1881</a:t>
            </a:r>
            <a:r>
              <a:rPr lang="fa-IR" sz="2500" dirty="0">
                <a:cs typeface="B Nazanin" panose="00000400000000000000" pitchFamily="2" charset="-78"/>
              </a:rPr>
              <a:t>)</a:t>
            </a:r>
            <a:r>
              <a:rPr lang="fa-IR" sz="2500" dirty="0" smtClean="0">
                <a:cs typeface="B Nazanin" panose="00000400000000000000" pitchFamily="2" charset="-78"/>
              </a:rPr>
              <a:t> به </a:t>
            </a:r>
            <a:r>
              <a:rPr lang="fa-IR" sz="2500" dirty="0">
                <a:cs typeface="B Nazanin" panose="00000400000000000000" pitchFamily="2" charset="-78"/>
              </a:rPr>
              <a:t>منظور توضیح </a:t>
            </a:r>
            <a:r>
              <a:rPr lang="fa-IR" sz="2500" dirty="0" smtClean="0">
                <a:cs typeface="B Nazanin" panose="00000400000000000000" pitchFamily="2" charset="-78"/>
              </a:rPr>
              <a:t>رفتار گازها</a:t>
            </a:r>
            <a:r>
              <a:rPr lang="fa-IR" sz="2500" dirty="0">
                <a:cs typeface="B Nazanin" panose="00000400000000000000" pitchFamily="2" charset="-78"/>
              </a:rPr>
              <a:t>، در یک </a:t>
            </a:r>
            <a:r>
              <a:rPr lang="fa-IR" sz="2500" dirty="0" smtClean="0">
                <a:cs typeface="B Nazanin" panose="00000400000000000000" pitchFamily="2" charset="-78"/>
              </a:rPr>
              <a:t>تخلیه ی </a:t>
            </a:r>
            <a:r>
              <a:rPr lang="fa-IR" sz="2500" dirty="0">
                <a:cs typeface="B Nazanin" panose="00000400000000000000" pitchFamily="2" charset="-78"/>
              </a:rPr>
              <a:t>الکتریکی، مورد استفاده قرار گرفته </a:t>
            </a:r>
            <a:r>
              <a:rPr lang="fa-IR" sz="2500" dirty="0" smtClean="0">
                <a:cs typeface="B Nazanin" panose="00000400000000000000" pitchFamily="2" charset="-78"/>
              </a:rPr>
              <a:t>است. به طور </a:t>
            </a:r>
            <a:r>
              <a:rPr lang="fa-IR" sz="2500" dirty="0">
                <a:cs typeface="B Nazanin" panose="00000400000000000000" pitchFamily="2" charset="-78"/>
              </a:rPr>
              <a:t>کلی </a:t>
            </a:r>
            <a:r>
              <a:rPr lang="fa-IR" sz="2500" dirty="0" smtClean="0">
                <a:cs typeface="B Nazanin" panose="00000400000000000000" pitchFamily="2" charset="-78"/>
              </a:rPr>
              <a:t>همانطور </a:t>
            </a:r>
            <a:r>
              <a:rPr lang="fa-IR" sz="2500" dirty="0">
                <a:cs typeface="B Nazanin" panose="00000400000000000000" pitchFamily="2" charset="-78"/>
              </a:rPr>
              <a:t>که در </a:t>
            </a:r>
            <a:r>
              <a:rPr lang="fa-IR" sz="2500" dirty="0" smtClean="0">
                <a:cs typeface="B Nazanin" panose="00000400000000000000" pitchFamily="2" charset="-78"/>
              </a:rPr>
              <a:t>شکل (1) نشان </a:t>
            </a:r>
            <a:r>
              <a:rPr lang="fa-IR" sz="2500" dirty="0">
                <a:cs typeface="B Nazanin" panose="00000400000000000000" pitchFamily="2" charset="-78"/>
              </a:rPr>
              <a:t>داده شده است، پلاسما را </a:t>
            </a:r>
            <a:r>
              <a:rPr lang="fa-IR" sz="2500" dirty="0" smtClean="0">
                <a:cs typeface="B Nazanin" panose="00000400000000000000" pitchFamily="2" charset="-78"/>
              </a:rPr>
              <a:t>به عنوان </a:t>
            </a:r>
            <a:r>
              <a:rPr lang="fa-IR" sz="2500" dirty="0">
                <a:cs typeface="B Nazanin" panose="00000400000000000000" pitchFamily="2" charset="-78"/>
              </a:rPr>
              <a:t>حالت چهارم ماده </a:t>
            </a:r>
            <a:r>
              <a:rPr lang="fa-IR" sz="2500" dirty="0" smtClean="0">
                <a:cs typeface="B Nazanin" panose="00000400000000000000" pitchFamily="2" charset="-78"/>
              </a:rPr>
              <a:t>می شناسند</a:t>
            </a:r>
            <a:r>
              <a:rPr lang="fa-IR" sz="2500" dirty="0">
                <a:cs typeface="B Nazanin" panose="00000400000000000000" pitchFamily="2" charset="-78"/>
              </a:rPr>
              <a:t>. این حالت از ماده </a:t>
            </a:r>
            <a:r>
              <a:rPr lang="fa-IR" sz="2500" dirty="0" smtClean="0">
                <a:cs typeface="B Nazanin" panose="00000400000000000000" pitchFamily="2" charset="-78"/>
              </a:rPr>
              <a:t>بیشتر از </a:t>
            </a:r>
            <a:r>
              <a:rPr lang="fa-IR" sz="2500" dirty="0">
                <a:cs typeface="B Nazanin" panose="00000400000000000000" pitchFamily="2" charset="-78"/>
              </a:rPr>
              <a:t>99 درصد جهان پیرامون ما را تشکیل </a:t>
            </a:r>
            <a:r>
              <a:rPr lang="fa-IR" sz="2500" dirty="0" smtClean="0">
                <a:cs typeface="B Nazanin" panose="00000400000000000000" pitchFamily="2" charset="-78"/>
              </a:rPr>
              <a:t>می دهد</a:t>
            </a:r>
            <a:r>
              <a:rPr lang="fa-IR" sz="2700" dirty="0" smtClean="0">
                <a:cs typeface="B Nazanin" panose="00000400000000000000" pitchFamily="2" charset="-78"/>
              </a:rPr>
              <a:t>.</a:t>
            </a:r>
          </a:p>
          <a:p>
            <a:pPr marL="0" indent="0" algn="just" rtl="1">
              <a:lnSpc>
                <a:spcPct val="100000"/>
              </a:lnSpc>
              <a:buNone/>
            </a:pPr>
            <a:endParaRPr lang="fa-IR" sz="2800" b="1" dirty="0">
              <a:cs typeface="B Nazanin" panose="00000400000000000000" pitchFamily="2" charset="-78"/>
            </a:endParaRPr>
          </a:p>
          <a:p>
            <a:pPr marL="0" indent="0" algn="just" rtl="1">
              <a:lnSpc>
                <a:spcPct val="100000"/>
              </a:lnSpc>
              <a:buNone/>
            </a:pPr>
            <a:endParaRPr lang="fa-IR" sz="2800" b="1" dirty="0" smtClean="0">
              <a:cs typeface="B Nazanin" panose="00000400000000000000" pitchFamily="2" charset="-78"/>
            </a:endParaRPr>
          </a:p>
          <a:p>
            <a:pPr marL="0" indent="0" algn="just" rtl="1">
              <a:lnSpc>
                <a:spcPct val="100000"/>
              </a:lnSpc>
              <a:buNone/>
            </a:pPr>
            <a:endParaRPr lang="fa-IR" sz="2800" b="1" dirty="0">
              <a:cs typeface="B Nazanin" panose="00000400000000000000" pitchFamily="2" charset="-78"/>
            </a:endParaRPr>
          </a:p>
          <a:p>
            <a:pPr marL="0" indent="0" algn="just" rtl="1">
              <a:lnSpc>
                <a:spcPct val="100000"/>
              </a:lnSpc>
              <a:buNone/>
            </a:pPr>
            <a:r>
              <a:rPr lang="fa-IR" sz="2800" b="1" dirty="0" smtClean="0">
                <a:cs typeface="B Nazanin" panose="00000400000000000000" pitchFamily="2" charset="-78"/>
              </a:rPr>
              <a:t>                    </a:t>
            </a:r>
          </a:p>
          <a:p>
            <a:pPr marL="0" indent="0" algn="just" rtl="1">
              <a:lnSpc>
                <a:spcPct val="100000"/>
              </a:lnSpc>
              <a:buNone/>
            </a:pPr>
            <a:r>
              <a:rPr lang="fa-IR" b="1" dirty="0" smtClean="0">
                <a:cs typeface="B Nazanin" panose="00000400000000000000" pitchFamily="2" charset="-78"/>
              </a:rPr>
              <a:t>             </a:t>
            </a:r>
            <a:r>
              <a:rPr lang="fa-IR" dirty="0" smtClean="0">
                <a:cs typeface="B Nazanin" panose="00000400000000000000" pitchFamily="2" charset="-78"/>
              </a:rPr>
              <a:t>شکل (1)</a:t>
            </a:r>
            <a:endParaRPr lang="en-US" dirty="0">
              <a:solidFill>
                <a:schemeClr val="bg1"/>
              </a:solidFill>
              <a:cs typeface="B Nazanin" panose="00000400000000000000" pitchFamily="2" charset="-78"/>
            </a:endParaRPr>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Rectangle 5"/>
          <p:cNvSpPr/>
          <p:nvPr/>
        </p:nvSpPr>
        <p:spPr>
          <a:xfrm>
            <a:off x="3589242" y="4492844"/>
            <a:ext cx="1171400" cy="8306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جامد</a:t>
            </a:r>
            <a:endParaRPr lang="en-US" b="1" dirty="0">
              <a:cs typeface="B Nazanin" panose="00000400000000000000" pitchFamily="2" charset="-78"/>
            </a:endParaRPr>
          </a:p>
        </p:txBody>
      </p:sp>
      <p:sp>
        <p:nvSpPr>
          <p:cNvPr id="7" name="Rectangle 6"/>
          <p:cNvSpPr/>
          <p:nvPr/>
        </p:nvSpPr>
        <p:spPr>
          <a:xfrm>
            <a:off x="5919063" y="4492844"/>
            <a:ext cx="1213485" cy="8306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مایع</a:t>
            </a:r>
            <a:endParaRPr lang="en-US" b="1" dirty="0">
              <a:cs typeface="B Nazanin" panose="00000400000000000000" pitchFamily="2" charset="-78"/>
            </a:endParaRPr>
          </a:p>
        </p:txBody>
      </p:sp>
      <p:sp>
        <p:nvSpPr>
          <p:cNvPr id="8" name="Rectangle 7"/>
          <p:cNvSpPr/>
          <p:nvPr/>
        </p:nvSpPr>
        <p:spPr>
          <a:xfrm>
            <a:off x="8287725" y="4520486"/>
            <a:ext cx="1174825" cy="83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گاز</a:t>
            </a:r>
            <a:endParaRPr lang="en-US" b="1" dirty="0">
              <a:cs typeface="B Nazanin" panose="00000400000000000000" pitchFamily="2" charset="-78"/>
            </a:endParaRPr>
          </a:p>
        </p:txBody>
      </p:sp>
      <p:sp>
        <p:nvSpPr>
          <p:cNvPr id="9" name="Rectangle 8"/>
          <p:cNvSpPr/>
          <p:nvPr/>
        </p:nvSpPr>
        <p:spPr>
          <a:xfrm>
            <a:off x="10644991" y="4542890"/>
            <a:ext cx="1168517" cy="8113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پلاسما</a:t>
            </a:r>
            <a:endParaRPr lang="en-US" b="1" dirty="0">
              <a:cs typeface="B Nazanin" panose="00000400000000000000" pitchFamily="2" charset="-78"/>
            </a:endParaRPr>
          </a:p>
        </p:txBody>
      </p:sp>
      <p:sp>
        <p:nvSpPr>
          <p:cNvPr id="10" name="Right Arrow 9"/>
          <p:cNvSpPr/>
          <p:nvPr/>
        </p:nvSpPr>
        <p:spPr>
          <a:xfrm>
            <a:off x="4790545" y="4828054"/>
            <a:ext cx="1128518" cy="53447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ذوب</a:t>
            </a:r>
            <a:endParaRPr lang="en-US" b="1" dirty="0">
              <a:cs typeface="B Nazanin" panose="00000400000000000000" pitchFamily="2" charset="-78"/>
            </a:endParaRPr>
          </a:p>
        </p:txBody>
      </p:sp>
      <p:sp>
        <p:nvSpPr>
          <p:cNvPr id="11" name="Right Arrow 10"/>
          <p:cNvSpPr/>
          <p:nvPr/>
        </p:nvSpPr>
        <p:spPr>
          <a:xfrm>
            <a:off x="7159207" y="4895964"/>
            <a:ext cx="1128518" cy="51515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تبخیر</a:t>
            </a:r>
            <a:endParaRPr lang="en-US" b="1" dirty="0">
              <a:cs typeface="B Nazanin" panose="00000400000000000000" pitchFamily="2" charset="-78"/>
            </a:endParaRPr>
          </a:p>
        </p:txBody>
      </p:sp>
      <p:sp>
        <p:nvSpPr>
          <p:cNvPr id="12" name="Right Arrow 11"/>
          <p:cNvSpPr/>
          <p:nvPr/>
        </p:nvSpPr>
        <p:spPr>
          <a:xfrm>
            <a:off x="9508343" y="4889122"/>
            <a:ext cx="1128518" cy="51515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یونش</a:t>
            </a:r>
            <a:endParaRPr lang="en-US" b="1" dirty="0">
              <a:cs typeface="B Nazanin" panose="00000400000000000000" pitchFamily="2" charset="-78"/>
            </a:endParaRPr>
          </a:p>
        </p:txBody>
      </p:sp>
      <p:sp>
        <p:nvSpPr>
          <p:cNvPr id="13" name="Left Arrow 12"/>
          <p:cNvSpPr/>
          <p:nvPr/>
        </p:nvSpPr>
        <p:spPr>
          <a:xfrm>
            <a:off x="7159207" y="4385126"/>
            <a:ext cx="1128518" cy="59242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چگالش</a:t>
            </a:r>
            <a:endParaRPr lang="en-US" b="1" dirty="0">
              <a:cs typeface="B Nazanin" panose="00000400000000000000" pitchFamily="2" charset="-78"/>
            </a:endParaRPr>
          </a:p>
        </p:txBody>
      </p:sp>
      <p:sp>
        <p:nvSpPr>
          <p:cNvPr id="14" name="Left Arrow 13"/>
          <p:cNvSpPr/>
          <p:nvPr/>
        </p:nvSpPr>
        <p:spPr>
          <a:xfrm>
            <a:off x="4791622" y="4367634"/>
            <a:ext cx="1128518" cy="57311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انجماد</a:t>
            </a:r>
            <a:endParaRPr lang="en-US" b="1" dirty="0">
              <a:cs typeface="B Nazanin" panose="00000400000000000000" pitchFamily="2" charset="-78"/>
            </a:endParaRPr>
          </a:p>
        </p:txBody>
      </p:sp>
      <p:sp>
        <p:nvSpPr>
          <p:cNvPr id="15" name="Left Arrow 14"/>
          <p:cNvSpPr/>
          <p:nvPr/>
        </p:nvSpPr>
        <p:spPr>
          <a:xfrm>
            <a:off x="9496673" y="4417425"/>
            <a:ext cx="1128518" cy="57310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یون زدایی</a:t>
            </a:r>
            <a:endParaRPr lang="en-US" b="1" dirty="0">
              <a:cs typeface="B Nazanin" panose="00000400000000000000" pitchFamily="2" charset="-78"/>
            </a:endParaRPr>
          </a:p>
        </p:txBody>
      </p:sp>
      <p:sp>
        <p:nvSpPr>
          <p:cNvPr id="16" name="Right Arrow 15"/>
          <p:cNvSpPr/>
          <p:nvPr/>
        </p:nvSpPr>
        <p:spPr>
          <a:xfrm>
            <a:off x="4150383" y="6409272"/>
            <a:ext cx="6401001" cy="42279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cs typeface="B Nazanin" panose="00000400000000000000" pitchFamily="2" charset="-78"/>
              </a:rPr>
              <a:t>انرژی سیستم</a:t>
            </a:r>
            <a:endParaRPr lang="en-US" b="1" dirty="0">
              <a:cs typeface="B Nazanin" panose="00000400000000000000" pitchFamily="2" charset="-78"/>
            </a:endParaRPr>
          </a:p>
        </p:txBody>
      </p:sp>
      <p:sp>
        <p:nvSpPr>
          <p:cNvPr id="17" name="U-Turn Arrow 16"/>
          <p:cNvSpPr/>
          <p:nvPr/>
        </p:nvSpPr>
        <p:spPr>
          <a:xfrm>
            <a:off x="4079072" y="3361319"/>
            <a:ext cx="4974482" cy="1137376"/>
          </a:xfrm>
          <a:prstGeom prst="uturnArrow">
            <a:avLst/>
          </a:prstGeom>
        </p:spPr>
        <p:style>
          <a:lnRef idx="2">
            <a:schemeClr val="accent6"/>
          </a:lnRef>
          <a:fillRef idx="1">
            <a:schemeClr val="lt1"/>
          </a:fillRef>
          <a:effectRef idx="0">
            <a:schemeClr val="accent6"/>
          </a:effectRef>
          <a:fontRef idx="minor">
            <a:schemeClr val="dk1"/>
          </a:fontRef>
        </p:style>
        <p:txBody>
          <a:bodyPr rtlCol="0" anchor="t" anchorCtr="0"/>
          <a:lstStyle/>
          <a:p>
            <a:pPr algn="ctr"/>
            <a:r>
              <a:rPr lang="fa-IR" b="1" dirty="0" smtClean="0">
                <a:solidFill>
                  <a:schemeClr val="bg1"/>
                </a:solidFill>
                <a:cs typeface="B Nazanin" panose="00000400000000000000" pitchFamily="2" charset="-78"/>
              </a:rPr>
              <a:t>تصعید</a:t>
            </a:r>
            <a:endParaRPr lang="en-US" b="1" dirty="0">
              <a:solidFill>
                <a:schemeClr val="bg1"/>
              </a:solidFill>
              <a:cs typeface="B Nazanin" panose="00000400000000000000" pitchFamily="2" charset="-78"/>
            </a:endParaRPr>
          </a:p>
        </p:txBody>
      </p:sp>
      <p:sp>
        <p:nvSpPr>
          <p:cNvPr id="26" name="U-Turn Arrow 25"/>
          <p:cNvSpPr/>
          <p:nvPr/>
        </p:nvSpPr>
        <p:spPr>
          <a:xfrm rot="10800000">
            <a:off x="3747821" y="5353031"/>
            <a:ext cx="5401832" cy="1110807"/>
          </a:xfrm>
          <a:prstGeom prst="uturnArrow">
            <a:avLst/>
          </a:prstGeom>
        </p:spPr>
        <p:style>
          <a:lnRef idx="2">
            <a:schemeClr val="accent6"/>
          </a:lnRef>
          <a:fillRef idx="1">
            <a:schemeClr val="lt1"/>
          </a:fillRef>
          <a:effectRef idx="0">
            <a:schemeClr val="accent6"/>
          </a:effectRef>
          <a:fontRef idx="minor">
            <a:schemeClr val="dk1"/>
          </a:fontRef>
        </p:style>
        <p:txBody>
          <a:bodyPr vert="vert" rtlCol="0" anchor="t" anchorCtr="0">
            <a:noAutofit/>
          </a:bodyPr>
          <a:lstStyle/>
          <a:p>
            <a:pPr algn="ctr"/>
            <a:r>
              <a:rPr lang="fa-IR" b="1" dirty="0">
                <a:solidFill>
                  <a:schemeClr val="bg1"/>
                </a:solidFill>
                <a:cs typeface="B Nazanin" panose="00000400000000000000" pitchFamily="2" charset="-78"/>
              </a:rPr>
              <a:t>ته نشینی </a:t>
            </a:r>
            <a:endParaRPr lang="en-US" b="1" dirty="0">
              <a:solidFill>
                <a:schemeClr val="bg1"/>
              </a:solidFill>
              <a:cs typeface="B Nazanin" panose="00000400000000000000" pitchFamily="2" charset="-78"/>
            </a:endParaRPr>
          </a:p>
        </p:txBody>
      </p:sp>
      <p:sp>
        <p:nvSpPr>
          <p:cNvPr id="27" name="Rectangle 26"/>
          <p:cNvSpPr/>
          <p:nvPr/>
        </p:nvSpPr>
        <p:spPr>
          <a:xfrm>
            <a:off x="170743" y="6284891"/>
            <a:ext cx="592428" cy="434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28" name="Footer Placeholder 27"/>
          <p:cNvSpPr>
            <a:spLocks noGrp="1"/>
          </p:cNvSpPr>
          <p:nvPr>
            <p:ph type="ftr" sz="quarter" idx="11"/>
          </p:nvPr>
        </p:nvSpPr>
        <p:spPr>
          <a:xfrm>
            <a:off x="1165733" y="6254616"/>
            <a:ext cx="2085633" cy="365125"/>
          </a:xfrm>
        </p:spPr>
        <p:txBody>
          <a:bodyPr/>
          <a:lstStyle/>
          <a:p>
            <a:r>
              <a:rPr lang="en-US" sz="1200" b="1" dirty="0" smtClean="0">
                <a:solidFill>
                  <a:schemeClr val="bg1"/>
                </a:solidFill>
              </a:rPr>
              <a:t>3.Irving Langmuir </a:t>
            </a:r>
            <a:endParaRPr lang="en-US" sz="1200" b="1" dirty="0">
              <a:solidFill>
                <a:schemeClr val="bg1"/>
              </a:solidFill>
            </a:endParaRPr>
          </a:p>
        </p:txBody>
      </p:sp>
    </p:spTree>
    <p:extLst>
      <p:ext uri="{BB962C8B-B14F-4D97-AF65-F5344CB8AC3E}">
        <p14:creationId xmlns:p14="http://schemas.microsoft.com/office/powerpoint/2010/main" val="179703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92020"/>
            <a:ext cx="9613861" cy="1080938"/>
          </a:xfrm>
        </p:spPr>
        <p:txBody>
          <a:bodyPr/>
          <a:lstStyle/>
          <a:p>
            <a:pPr algn="r" rtl="1"/>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296214" y="2240924"/>
            <a:ext cx="11537291" cy="4391695"/>
          </a:xfrm>
        </p:spPr>
        <p:txBody>
          <a:bodyPr>
            <a:normAutofit lnSpcReduction="10000"/>
          </a:bodyPr>
          <a:lstStyle/>
          <a:p>
            <a:pPr marL="0" indent="0" algn="just" rtl="1">
              <a:lnSpc>
                <a:spcPct val="100000"/>
              </a:lnSpc>
              <a:buNone/>
            </a:pPr>
            <a:r>
              <a:rPr lang="fa-IR" sz="2500" dirty="0">
                <a:cs typeface="B Nazanin" panose="00000400000000000000" pitchFamily="2" charset="-78"/>
              </a:rPr>
              <a:t>همانطور که در </a:t>
            </a:r>
            <a:r>
              <a:rPr lang="fa-IR" sz="2500" dirty="0" smtClean="0">
                <a:cs typeface="B Nazanin" panose="00000400000000000000" pitchFamily="2" charset="-78"/>
              </a:rPr>
              <a:t>شکل (2) نشان </a:t>
            </a:r>
            <a:r>
              <a:rPr lang="fa-IR" sz="2500" dirty="0">
                <a:cs typeface="B Nazanin" panose="00000400000000000000" pitchFamily="2" charset="-78"/>
              </a:rPr>
              <a:t>داده شده است، پلاسما شامل تعداد زیادی </a:t>
            </a:r>
            <a:r>
              <a:rPr lang="fa-IR" sz="2500" dirty="0" smtClean="0">
                <a:cs typeface="B Nazanin" panose="00000400000000000000" pitchFamily="2" charset="-78"/>
              </a:rPr>
              <a:t>گونه های مختلف در </a:t>
            </a:r>
            <a:r>
              <a:rPr lang="fa-IR" sz="2500" dirty="0">
                <a:cs typeface="B Nazanin" panose="00000400000000000000" pitchFamily="2" charset="-78"/>
              </a:rPr>
              <a:t>حالت پایه یا حالت برانگیخته </a:t>
            </a:r>
            <a:r>
              <a:rPr lang="fa-IR" sz="2500" dirty="0" smtClean="0">
                <a:cs typeface="B Nazanin" panose="00000400000000000000" pitchFamily="2" charset="-78"/>
              </a:rPr>
              <a:t>می باشد</a:t>
            </a:r>
            <a:r>
              <a:rPr lang="fa-IR" sz="2500" dirty="0">
                <a:cs typeface="B Nazanin" panose="00000400000000000000" pitchFamily="2" charset="-78"/>
              </a:rPr>
              <a:t>. این </a:t>
            </a:r>
            <a:r>
              <a:rPr lang="fa-IR" sz="2500" dirty="0" smtClean="0">
                <a:cs typeface="B Nazanin" panose="00000400000000000000" pitchFamily="2" charset="-78"/>
              </a:rPr>
              <a:t>گونه ها </a:t>
            </a:r>
            <a:r>
              <a:rPr lang="fa-IR" sz="2500" dirty="0">
                <a:cs typeface="B Nazanin" panose="00000400000000000000" pitchFamily="2" charset="-78"/>
              </a:rPr>
              <a:t>در </a:t>
            </a:r>
            <a:r>
              <a:rPr lang="fa-IR" sz="2500" dirty="0" smtClean="0">
                <a:cs typeface="B Nazanin" panose="00000400000000000000" pitchFamily="2" charset="-78"/>
              </a:rPr>
              <a:t>گستره ی </a:t>
            </a:r>
            <a:r>
              <a:rPr lang="fa-IR" sz="2500" dirty="0">
                <a:cs typeface="B Nazanin" panose="00000400000000000000" pitchFamily="2" charset="-78"/>
              </a:rPr>
              <a:t>وسیعی از دما و فشار وجود </a:t>
            </a:r>
            <a:r>
              <a:rPr lang="fa-IR" sz="2500" dirty="0" smtClean="0">
                <a:cs typeface="B Nazanin" panose="00000400000000000000" pitchFamily="2" charset="-78"/>
              </a:rPr>
              <a:t>دارند. این گونه ها </a:t>
            </a:r>
            <a:r>
              <a:rPr lang="fa-IR" sz="2500" dirty="0">
                <a:cs typeface="B Nazanin" panose="00000400000000000000" pitchFamily="2" charset="-78"/>
              </a:rPr>
              <a:t>در فشار پایین و یا فشار اتمسفری </a:t>
            </a:r>
            <a:r>
              <a:rPr lang="fa-IR" sz="2500" dirty="0" smtClean="0">
                <a:cs typeface="B Nazanin" panose="00000400000000000000" pitchFamily="2" charset="-78"/>
              </a:rPr>
              <a:t>در یک </a:t>
            </a:r>
            <a:r>
              <a:rPr lang="fa-IR" sz="2500" dirty="0">
                <a:cs typeface="B Nazanin" panose="00000400000000000000" pitchFamily="2" charset="-78"/>
              </a:rPr>
              <a:t>محیط گازی </a:t>
            </a:r>
            <a:r>
              <a:rPr lang="fa-IR" sz="2500" dirty="0" smtClean="0">
                <a:cs typeface="B Nazanin" panose="00000400000000000000" pitchFamily="2" charset="-78"/>
              </a:rPr>
              <a:t>از طریق روش های </a:t>
            </a:r>
            <a:r>
              <a:rPr lang="fa-IR" sz="2500" dirty="0">
                <a:cs typeface="B Nazanin" panose="00000400000000000000" pitchFamily="2" charset="-78"/>
              </a:rPr>
              <a:t>متنوعی از قبیل مکانیکی، شیمیایی، حرارتی، </a:t>
            </a:r>
            <a:r>
              <a:rPr lang="fa-IR" sz="2500" dirty="0" smtClean="0">
                <a:cs typeface="B Nazanin" panose="00000400000000000000" pitchFamily="2" charset="-78"/>
              </a:rPr>
              <a:t>هسته ای</a:t>
            </a:r>
            <a:r>
              <a:rPr lang="fa-IR" sz="2500" dirty="0">
                <a:cs typeface="B Nazanin" panose="00000400000000000000" pitchFamily="2" charset="-78"/>
              </a:rPr>
              <a:t>، بکارگیری ولتاژ و یا </a:t>
            </a:r>
            <a:r>
              <a:rPr lang="fa-IR" sz="2500" dirty="0" smtClean="0">
                <a:cs typeface="B Nazanin" panose="00000400000000000000" pitchFamily="2" charset="-78"/>
              </a:rPr>
              <a:t>اعمال میدان </a:t>
            </a:r>
            <a:r>
              <a:rPr lang="fa-IR" sz="2500" dirty="0">
                <a:cs typeface="B Nazanin" panose="00000400000000000000" pitchFamily="2" charset="-78"/>
              </a:rPr>
              <a:t>مغناطیسی توسط انرژی کوپل شده </a:t>
            </a:r>
            <a:r>
              <a:rPr lang="fa-IR" sz="2500" dirty="0" smtClean="0">
                <a:cs typeface="B Nazanin" panose="00000400000000000000" pitchFamily="2" charset="-78"/>
              </a:rPr>
              <a:t>به وجود می </a:t>
            </a:r>
            <a:r>
              <a:rPr lang="fa-IR" sz="2500" dirty="0">
                <a:cs typeface="B Nazanin" panose="00000400000000000000" pitchFamily="2" charset="-78"/>
              </a:rPr>
              <a:t>آ</a:t>
            </a:r>
            <a:r>
              <a:rPr lang="fa-IR" sz="2500" dirty="0" smtClean="0">
                <a:cs typeface="B Nazanin" panose="00000400000000000000" pitchFamily="2" charset="-78"/>
              </a:rPr>
              <a:t>یند</a:t>
            </a:r>
            <a:r>
              <a:rPr lang="fa-IR" sz="2500" dirty="0">
                <a:cs typeface="B Nazanin" panose="00000400000000000000" pitchFamily="2" charset="-78"/>
              </a:rPr>
              <a:t>. </a:t>
            </a:r>
            <a:r>
              <a:rPr lang="fa-IR" sz="2500" dirty="0" smtClean="0">
                <a:cs typeface="B Nazanin" panose="00000400000000000000" pitchFamily="2" charset="-78"/>
              </a:rPr>
              <a:t>در نتیجه پلاسما </a:t>
            </a:r>
            <a:r>
              <a:rPr lang="fa-IR" sz="2500" dirty="0">
                <a:cs typeface="B Nazanin" panose="00000400000000000000" pitchFamily="2" charset="-78"/>
              </a:rPr>
              <a:t>یک محیط گازی فعال شیمیایی و </a:t>
            </a:r>
            <a:r>
              <a:rPr lang="fa-IR" sz="2500" dirty="0" smtClean="0">
                <a:cs typeface="B Nazanin" panose="00000400000000000000" pitchFamily="2" charset="-78"/>
              </a:rPr>
              <a:t> پر انرژی است که معمولا</a:t>
            </a:r>
            <a:r>
              <a:rPr lang="fa-IR" sz="2500" dirty="0">
                <a:cs typeface="B Nazanin" panose="00000400000000000000" pitchFamily="2" charset="-78"/>
              </a:rPr>
              <a:t> </a:t>
            </a:r>
            <a:r>
              <a:rPr lang="fa-IR" sz="2500" dirty="0" smtClean="0">
                <a:cs typeface="B Nazanin" panose="00000400000000000000" pitchFamily="2" charset="-78"/>
              </a:rPr>
              <a:t>در </a:t>
            </a:r>
            <a:r>
              <a:rPr lang="fa-IR" sz="2500" dirty="0">
                <a:cs typeface="B Nazanin" panose="00000400000000000000" pitchFamily="2" charset="-78"/>
              </a:rPr>
              <a:t>حالتهای دیگر </a:t>
            </a:r>
            <a:r>
              <a:rPr lang="fa-IR" sz="2500" dirty="0" smtClean="0">
                <a:cs typeface="B Nazanin" panose="00000400000000000000" pitchFamily="2" charset="-78"/>
              </a:rPr>
              <a:t>ماده </a:t>
            </a:r>
            <a:r>
              <a:rPr lang="fa-IR" sz="2500" dirty="0">
                <a:cs typeface="B Nazanin" panose="00000400000000000000" pitchFamily="2" charset="-78"/>
              </a:rPr>
              <a:t>قابل </a:t>
            </a:r>
            <a:r>
              <a:rPr lang="fa-IR" sz="2500" dirty="0" smtClean="0">
                <a:cs typeface="B Nazanin" panose="00000400000000000000" pitchFamily="2" charset="-78"/>
              </a:rPr>
              <a:t>مشاهده</a:t>
            </a:r>
            <a:r>
              <a:rPr lang="en-US" sz="2500" dirty="0" smtClean="0">
                <a:cs typeface="B Nazanin" panose="00000400000000000000" pitchFamily="2" charset="-78"/>
              </a:rPr>
              <a:t> </a:t>
            </a:r>
            <a:r>
              <a:rPr lang="fa-IR" sz="2500" dirty="0" smtClean="0">
                <a:cs typeface="B Nazanin" panose="00000400000000000000" pitchFamily="2" charset="-78"/>
              </a:rPr>
              <a:t>نیست.</a:t>
            </a:r>
          </a:p>
          <a:p>
            <a:pPr marL="0" indent="0" algn="just" rtl="1">
              <a:lnSpc>
                <a:spcPct val="100000"/>
              </a:lnSpc>
              <a:buNone/>
            </a:pPr>
            <a:endParaRPr lang="fa-IR" sz="2500" dirty="0" smtClean="0">
              <a:cs typeface="B Nazanin" panose="00000400000000000000" pitchFamily="2" charset="-78"/>
            </a:endParaRPr>
          </a:p>
          <a:p>
            <a:pPr marL="0" indent="0" algn="just" rtl="1">
              <a:lnSpc>
                <a:spcPct val="100000"/>
              </a:lnSpc>
              <a:buNone/>
            </a:pPr>
            <a:r>
              <a:rPr lang="fa-IR" sz="2700" dirty="0" smtClean="0">
                <a:cs typeface="B Nazanin" panose="00000400000000000000" pitchFamily="2" charset="-78"/>
              </a:rPr>
              <a:t>                </a:t>
            </a:r>
          </a:p>
          <a:p>
            <a:pPr marL="0" indent="0" algn="just" rtl="1">
              <a:lnSpc>
                <a:spcPct val="100000"/>
              </a:lnSpc>
              <a:buNone/>
            </a:pPr>
            <a:endParaRPr lang="fa-IR" sz="2700" dirty="0">
              <a:cs typeface="B Nazanin" panose="00000400000000000000" pitchFamily="2" charset="-78"/>
            </a:endParaRPr>
          </a:p>
          <a:p>
            <a:pPr marL="0" indent="0" algn="just" rtl="1">
              <a:lnSpc>
                <a:spcPct val="100000"/>
              </a:lnSpc>
              <a:buNone/>
            </a:pPr>
            <a:endParaRPr lang="fa-IR" sz="2700" dirty="0" smtClean="0">
              <a:cs typeface="B Nazanin" panose="00000400000000000000" pitchFamily="2" charset="-78"/>
            </a:endParaRPr>
          </a:p>
          <a:p>
            <a:pPr marL="0" indent="0" algn="just" rtl="1">
              <a:lnSpc>
                <a:spcPct val="100000"/>
              </a:lnSpc>
              <a:buNone/>
            </a:pPr>
            <a:r>
              <a:rPr lang="fa-IR" dirty="0">
                <a:cs typeface="B Nazanin" panose="00000400000000000000" pitchFamily="2" charset="-78"/>
              </a:rPr>
              <a:t> </a:t>
            </a:r>
            <a:r>
              <a:rPr lang="fa-IR" dirty="0" smtClean="0">
                <a:cs typeface="B Nazanin" panose="00000400000000000000" pitchFamily="2" charset="-78"/>
              </a:rPr>
              <a:t>                                                            شکل (2)</a:t>
            </a:r>
            <a:endParaRPr lang="en-US" dirty="0">
              <a:cs typeface="B Nazanin" panose="00000400000000000000" pitchFamily="2" charset="-78"/>
            </a:endParaRPr>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graphicFrame>
        <p:nvGraphicFramePr>
          <p:cNvPr id="7" name="Diagram 6"/>
          <p:cNvGraphicFramePr/>
          <p:nvPr>
            <p:extLst>
              <p:ext uri="{D42A27DB-BD31-4B8C-83A1-F6EECF244321}">
                <p14:modId xmlns:p14="http://schemas.microsoft.com/office/powerpoint/2010/main" val="2401194834"/>
              </p:ext>
            </p:extLst>
          </p:nvPr>
        </p:nvGraphicFramePr>
        <p:xfrm>
          <a:off x="473656" y="3709115"/>
          <a:ext cx="6223358" cy="292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170743" y="6297769"/>
            <a:ext cx="592428" cy="42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Tree>
    <p:extLst>
      <p:ext uri="{BB962C8B-B14F-4D97-AF65-F5344CB8AC3E}">
        <p14:creationId xmlns:p14="http://schemas.microsoft.com/office/powerpoint/2010/main" val="2553579877"/>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309093" y="1988819"/>
            <a:ext cx="11524413" cy="4869181"/>
          </a:xfrm>
        </p:spPr>
        <p:txBody>
          <a:bodyPr>
            <a:noAutofit/>
          </a:bodyPr>
          <a:lstStyle/>
          <a:p>
            <a:pPr marL="0" indent="0" algn="just" rtl="1">
              <a:lnSpc>
                <a:spcPct val="100000"/>
              </a:lnSpc>
              <a:buNone/>
            </a:pPr>
            <a:endParaRPr lang="fa-IR" sz="2500" dirty="0" smtClean="0">
              <a:cs typeface="B Nazanin" panose="00000400000000000000" pitchFamily="2" charset="-78"/>
            </a:endParaRPr>
          </a:p>
          <a:p>
            <a:pPr marL="0" indent="0" algn="just" rtl="1">
              <a:lnSpc>
                <a:spcPct val="100000"/>
              </a:lnSpc>
              <a:buNone/>
            </a:pPr>
            <a:r>
              <a:rPr lang="fa-IR" sz="2500" dirty="0" smtClean="0">
                <a:cs typeface="B Nazanin" panose="00000400000000000000" pitchFamily="2" charset="-78"/>
              </a:rPr>
              <a:t>مولکول های گازی تحت تاثیر انرژی و دما به مولکول های برانگیخته، یون ها، الکترون های آزاد و مولکول های متلاشی با انرژی بالا تبدیل می شوند. بنابراین پلاسما شامل اتم ها، ذرات باردار، یون ها و الکترون های آزاد، رادیکالهای آزاد، شبه پایدارها و فوتون ها می باشد. یکی از مشخصه های پلاسما، رفتار جمعی آن است. رفتار جمعی به معنای حرکت هایی است که نه تنها به شرایط موضعی پلاسما بلکه به حالت آن در نواحی دور بستگی دارند. پلاسما به علت رفتار جمعی، گرایشی به پیروی از تاثیرات خارجی ندارد و اغلب طوری رفتار می کند که گویی اختیارش با خودش است. این حالت چهارم ماده دارای ذرات باردار است که با حرکت خود تمرکزهای موضعی با بارهای مثبت یا منفی ایجاد می کنند که موجب پیدایش میدان های الکتریکی می شوند. با حرکت بارها، جریان و در نتیجه میدان مغناطیسی به وجود می آید. این میدان ها بر حرکت ذرات باردار دورتر اثر می گذارند. اجزاء پلاسما حتی در فواصل دور نیز، نیرویی بر یکدیگر وارد می کنند. همین نیروی کولنی بلند برد است که برای پلاسما مجموعه ی بزرگی از حرکت های ممکن را فراهم می کند و حوزه ی مطالعه ی فیزیک پلاسما را غنی می سازد</a:t>
            </a:r>
            <a:r>
              <a:rPr lang="fa-IR" sz="2500" dirty="0" smtClean="0"/>
              <a:t>.</a:t>
            </a:r>
            <a:endParaRPr lang="en-US" sz="2500" dirty="0"/>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5" name="Rectangle 4"/>
          <p:cNvSpPr/>
          <p:nvPr/>
        </p:nvSpPr>
        <p:spPr>
          <a:xfrm>
            <a:off x="170743" y="6297769"/>
            <a:ext cx="592428" cy="42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Tree>
    <p:extLst>
      <p:ext uri="{BB962C8B-B14F-4D97-AF65-F5344CB8AC3E}">
        <p14:creationId xmlns:p14="http://schemas.microsoft.com/office/powerpoint/2010/main" val="246251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3" name="Content Placeholder 2"/>
          <p:cNvSpPr>
            <a:spLocks noGrp="1"/>
          </p:cNvSpPr>
          <p:nvPr>
            <p:ph idx="1"/>
          </p:nvPr>
        </p:nvSpPr>
        <p:spPr>
          <a:xfrm>
            <a:off x="321972" y="1988818"/>
            <a:ext cx="11655379" cy="4746833"/>
          </a:xfrm>
        </p:spPr>
        <p:txBody>
          <a:bodyPr>
            <a:noAutofit/>
          </a:bodyPr>
          <a:lstStyle/>
          <a:p>
            <a:pPr marL="0" indent="0" algn="just" rtl="1">
              <a:lnSpc>
                <a:spcPct val="100000"/>
              </a:lnSpc>
              <a:buNone/>
            </a:pPr>
            <a:endParaRPr lang="fa-IR" sz="2600" dirty="0" smtClean="0">
              <a:cs typeface="B Nazanin" panose="00000400000000000000" pitchFamily="2" charset="-78"/>
            </a:endParaRPr>
          </a:p>
          <a:p>
            <a:pPr marL="0" indent="0" algn="just" rtl="1">
              <a:lnSpc>
                <a:spcPct val="100000"/>
              </a:lnSpc>
              <a:buNone/>
            </a:pPr>
            <a:r>
              <a:rPr lang="fa-IR" sz="2500" dirty="0" smtClean="0">
                <a:cs typeface="B Nazanin" panose="00000400000000000000" pitchFamily="2" charset="-78"/>
              </a:rPr>
              <a:t>حفره زایی ناشی از لیزر یک فرایند نوری پویا است. در این فرآیند انرژی نوری یک پالس لیزر با شدت بالا به انرژی مکانیکی تبدیل می شود (مانند پدیده های دینامیکی، گسترش پلاسما، انتشار موج شوک و رشد حباب حفره زایی). برای چنین فرآیندی یک پالس لیزر در محدوده نانوثانیه به داخل آب کانونی می شود. معمولا برای دستیابی به یونیزاسیون موضعی از محیط مایع استفاده می شود، و منجر به تشکیل پلاسما خواهد شد. رسوب سریع انرژی در هنگام شکست نوری باعث افزایش سریع دما و بدین ترتیب آغاز انبساط انفجاری می شود. در نتیجه شکست نوری با انبساط موج شوک و رشد حباب حفره زایی دنبال می شود. هنگامی که یک حباب حفره زایی به حداکثر حجم خود گسترش می یابد، تقریبا خالی است. این حباب حفره زایی به دلیل فشار مایع اطراف شروع به فروپاشی می کند و پس از فروپاشی حباب دوباره به حالت اولیه خود بر می گردد و به شکل نوسانات حباب تکرار می شود. تحقیقات نشان می دهد که چنین فروپاشی در یک مایع بی نهایت، کروی است و با مدل ریلی-پلست</a:t>
            </a:r>
            <a:r>
              <a:rPr lang="fa-IR" sz="2500" baseline="44000" dirty="0" smtClean="0">
                <a:cs typeface="B Nazanin" panose="00000400000000000000" pitchFamily="2" charset="-78"/>
              </a:rPr>
              <a:t>4</a:t>
            </a:r>
            <a:r>
              <a:rPr lang="fa-IR" sz="2500" dirty="0" smtClean="0">
                <a:cs typeface="B Nazanin" panose="00000400000000000000" pitchFamily="2" charset="-78"/>
              </a:rPr>
              <a:t> تقریبا قابل توصیف است. </a:t>
            </a:r>
            <a:r>
              <a:rPr lang="en-US" sz="2500" dirty="0" smtClean="0">
                <a:cs typeface="B Nazanin" panose="00000400000000000000" pitchFamily="2" charset="-78"/>
              </a:rPr>
              <a:t> </a:t>
            </a:r>
            <a:r>
              <a:rPr lang="fa-IR" sz="2500" dirty="0" smtClean="0">
                <a:cs typeface="B Nazanin" panose="00000400000000000000" pitchFamily="2" charset="-78"/>
              </a:rPr>
              <a:t>   </a:t>
            </a:r>
            <a:endParaRPr lang="fa-IR" sz="2500" dirty="0">
              <a:cs typeface="B Nazanin" panose="00000400000000000000" pitchFamily="2" charset="-78"/>
            </a:endParaRPr>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5" name="Rectangle 4"/>
          <p:cNvSpPr/>
          <p:nvPr/>
        </p:nvSpPr>
        <p:spPr>
          <a:xfrm>
            <a:off x="170743" y="6297769"/>
            <a:ext cx="592428" cy="42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6" name="Footer Placeholder 5"/>
          <p:cNvSpPr>
            <a:spLocks noGrp="1"/>
          </p:cNvSpPr>
          <p:nvPr>
            <p:ph type="ftr" sz="quarter" idx="11"/>
          </p:nvPr>
        </p:nvSpPr>
        <p:spPr>
          <a:xfrm>
            <a:off x="1231901" y="6115206"/>
            <a:ext cx="2146299" cy="365125"/>
          </a:xfrm>
        </p:spPr>
        <p:txBody>
          <a:bodyPr/>
          <a:lstStyle/>
          <a:p>
            <a:r>
              <a:rPr lang="en-US" sz="1200" b="1" dirty="0" smtClean="0">
                <a:solidFill>
                  <a:schemeClr val="bg1"/>
                </a:solidFill>
              </a:rPr>
              <a:t>4.Rayleigh-Plesset</a:t>
            </a:r>
            <a:endParaRPr lang="en-US" sz="1200" b="1" dirty="0">
              <a:solidFill>
                <a:schemeClr val="bg1"/>
              </a:solidFill>
            </a:endParaRPr>
          </a:p>
        </p:txBody>
      </p:sp>
    </p:spTree>
    <p:extLst>
      <p:ext uri="{BB962C8B-B14F-4D97-AF65-F5344CB8AC3E}">
        <p14:creationId xmlns:p14="http://schemas.microsoft.com/office/powerpoint/2010/main" val="2639714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sp>
        <p:nvSpPr>
          <p:cNvPr id="5" name="Content Placeholder 4"/>
          <p:cNvSpPr>
            <a:spLocks noGrp="1"/>
          </p:cNvSpPr>
          <p:nvPr>
            <p:ph idx="1"/>
          </p:nvPr>
        </p:nvSpPr>
        <p:spPr>
          <a:xfrm>
            <a:off x="296215" y="2189408"/>
            <a:ext cx="11537292" cy="4481847"/>
          </a:xfrm>
        </p:spPr>
        <p:txBody>
          <a:bodyPr>
            <a:normAutofit/>
          </a:bodyPr>
          <a:lstStyle/>
          <a:p>
            <a:pPr marL="0" indent="0" algn="just" rtl="1">
              <a:lnSpc>
                <a:spcPct val="100000"/>
              </a:lnSpc>
              <a:buNone/>
            </a:pPr>
            <a:r>
              <a:rPr lang="fa-IR" dirty="0" smtClean="0">
                <a:cs typeface="B Nazanin" panose="00000400000000000000" pitchFamily="2" charset="-78"/>
              </a:rPr>
              <a:t>یکی از روش های پیشرفته تصویر </a:t>
            </a:r>
            <a:r>
              <a:rPr lang="fa-IR" dirty="0">
                <a:cs typeface="B Nazanin" panose="00000400000000000000" pitchFamily="2" charset="-78"/>
              </a:rPr>
              <a:t>برداری از </a:t>
            </a:r>
            <a:r>
              <a:rPr lang="fa-IR" dirty="0" smtClean="0">
                <a:cs typeface="B Nazanin" panose="00000400000000000000" pitchFamily="2" charset="-78"/>
              </a:rPr>
              <a:t>امواج شوک ایجاد شده به وسیله ی نور لیزر کانونی شده (در آب) تکنیک تصویربرداری شلیرین </a:t>
            </a:r>
            <a:r>
              <a:rPr lang="fa-IR" baseline="56000" dirty="0" smtClean="0">
                <a:cs typeface="B Nazanin" panose="00000400000000000000" pitchFamily="2" charset="-78"/>
              </a:rPr>
              <a:t>5</a:t>
            </a:r>
            <a:r>
              <a:rPr lang="en-US" dirty="0" smtClean="0">
                <a:cs typeface="B Nazanin" panose="00000400000000000000" pitchFamily="2" charset="-78"/>
              </a:rPr>
              <a:t>(BOS)</a:t>
            </a:r>
            <a:r>
              <a:rPr lang="fa-IR" dirty="0" smtClean="0">
                <a:cs typeface="B Nazanin" panose="00000400000000000000" pitchFamily="2" charset="-78"/>
              </a:rPr>
              <a:t> است. روش جریان نوری مبتنی بر فیزیک </a:t>
            </a:r>
            <a:r>
              <a:rPr lang="fa-IR" baseline="56000" dirty="0">
                <a:cs typeface="B Nazanin" panose="00000400000000000000" pitchFamily="2" charset="-78"/>
              </a:rPr>
              <a:t>6</a:t>
            </a:r>
            <a:r>
              <a:rPr lang="en-US" dirty="0" smtClean="0">
                <a:cs typeface="B Nazanin" panose="00000400000000000000" pitchFamily="2" charset="-78"/>
              </a:rPr>
              <a:t>(OF-BOS)</a:t>
            </a:r>
            <a:r>
              <a:rPr lang="fa-IR" dirty="0" smtClean="0">
                <a:cs typeface="B Nazanin" panose="00000400000000000000" pitchFamily="2" charset="-78"/>
              </a:rPr>
              <a:t> برای اندازه گیری میدان فشار یک موج شوک زیر آب ناشی از لیزر ایجاد شده است که برتری خود را </a:t>
            </a:r>
            <a:r>
              <a:rPr lang="fa-IR" dirty="0">
                <a:cs typeface="B Nazanin" panose="00000400000000000000" pitchFamily="2" charset="-78"/>
              </a:rPr>
              <a:t>نسبت به روش پس زمینه گرا </a:t>
            </a:r>
            <a:r>
              <a:rPr lang="fa-IR" dirty="0" smtClean="0">
                <a:cs typeface="B Nazanin" panose="00000400000000000000" pitchFamily="2" charset="-78"/>
              </a:rPr>
              <a:t>شلیرین </a:t>
            </a:r>
            <a:r>
              <a:rPr lang="en-US" dirty="0" smtClean="0">
                <a:cs typeface="B Nazanin" panose="00000400000000000000" pitchFamily="2" charset="-78"/>
              </a:rPr>
              <a:t>(BOS)</a:t>
            </a:r>
            <a:r>
              <a:rPr lang="fa-IR" dirty="0" smtClean="0">
                <a:cs typeface="B Nazanin" panose="00000400000000000000" pitchFamily="2" charset="-78"/>
              </a:rPr>
              <a:t>نشان می دهد. ضمنا برای مقایسه با روش </a:t>
            </a:r>
            <a:r>
              <a:rPr lang="en-US" dirty="0" smtClean="0">
                <a:cs typeface="B Nazanin" panose="00000400000000000000" pitchFamily="2" charset="-78"/>
              </a:rPr>
              <a:t>(BOS)</a:t>
            </a:r>
            <a:r>
              <a:rPr lang="fa-IR" dirty="0" smtClean="0">
                <a:cs typeface="B Nazanin" panose="00000400000000000000" pitchFamily="2" charset="-78"/>
              </a:rPr>
              <a:t> روش دیگری تحت عنوان روش همبستگی عرضی قراردادی (که برای سرعت سنجی تصویر ذرات که </a:t>
            </a:r>
            <a:r>
              <a:rPr lang="fa-IR" baseline="56000" dirty="0">
                <a:cs typeface="B Nazanin" panose="00000400000000000000" pitchFamily="2" charset="-78"/>
              </a:rPr>
              <a:t>7</a:t>
            </a:r>
            <a:r>
              <a:rPr lang="en-US" dirty="0" smtClean="0">
                <a:cs typeface="B Nazanin" panose="00000400000000000000" pitchFamily="2" charset="-78"/>
              </a:rPr>
              <a:t>(PIV-BOS)</a:t>
            </a:r>
            <a:r>
              <a:rPr lang="fa-IR" dirty="0">
                <a:cs typeface="B Nazanin" panose="00000400000000000000" pitchFamily="2" charset="-78"/>
              </a:rPr>
              <a:t> </a:t>
            </a:r>
            <a:r>
              <a:rPr lang="fa-IR" dirty="0" smtClean="0">
                <a:cs typeface="B Nazanin" panose="00000400000000000000" pitchFamily="2" charset="-78"/>
              </a:rPr>
              <a:t>نامیده می شود) اعمال می گردد. با استفاده از روش </a:t>
            </a:r>
            <a:r>
              <a:rPr lang="en-US" dirty="0" smtClean="0">
                <a:cs typeface="B Nazanin" panose="00000400000000000000" pitchFamily="2" charset="-78"/>
              </a:rPr>
              <a:t>(OF-BOS)</a:t>
            </a:r>
            <a:r>
              <a:rPr lang="fa-IR" dirty="0" smtClean="0">
                <a:cs typeface="B Nazanin" panose="00000400000000000000" pitchFamily="2" charset="-78"/>
              </a:rPr>
              <a:t>، میدان جا به جایی تولید شده توسط یک شیب چگالی کوچک درآب را می توان با وضوح مکانی یک بردار در هر پیکسل (عنصر تصویر) به دست آورد. بنابر این می توان میدان های فشار و چگالی متناظر را با تفصیل بیشتر استخراج کرد. به طور خاص نشان داده شده </a:t>
            </a:r>
            <a:r>
              <a:rPr lang="fa-IR" dirty="0">
                <a:cs typeface="B Nazanin" panose="00000400000000000000" pitchFamily="2" charset="-78"/>
              </a:rPr>
              <a:t>است </a:t>
            </a:r>
            <a:r>
              <a:rPr lang="fa-IR" dirty="0" smtClean="0">
                <a:cs typeface="B Nazanin" panose="00000400000000000000" pitchFamily="2" charset="-78"/>
              </a:rPr>
              <a:t>که درک درستی </a:t>
            </a:r>
            <a:r>
              <a:rPr lang="fa-IR" dirty="0">
                <a:cs typeface="B Nazanin" panose="00000400000000000000" pitchFamily="2" charset="-78"/>
              </a:rPr>
              <a:t>میدان فشار موج شوک کروی در زیر </a:t>
            </a:r>
            <a:r>
              <a:rPr lang="fa-IR" dirty="0" smtClean="0">
                <a:cs typeface="B Nazanin" panose="00000400000000000000" pitchFamily="2" charset="-78"/>
              </a:rPr>
              <a:t>آب به وضوح مکانی بردار جا به جایی به دست آمده در بازسازی توموگرافی مورد نیاز است.</a:t>
            </a:r>
            <a:endParaRPr lang="en-US" dirty="0">
              <a:cs typeface="B Nazanin" panose="00000400000000000000" pitchFamily="2" charset="-78"/>
            </a:endParaRPr>
          </a:p>
        </p:txBody>
      </p:sp>
      <p:pic>
        <p:nvPicPr>
          <p:cNvPr id="6" name="Picture 5">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7" name="Rectangle 6"/>
          <p:cNvSpPr/>
          <p:nvPr/>
        </p:nvSpPr>
        <p:spPr>
          <a:xfrm>
            <a:off x="170743" y="6297769"/>
            <a:ext cx="592428" cy="422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sp>
        <p:nvSpPr>
          <p:cNvPr id="3" name="Footer Placeholder 2"/>
          <p:cNvSpPr>
            <a:spLocks noGrp="1"/>
          </p:cNvSpPr>
          <p:nvPr>
            <p:ph type="ftr" sz="quarter" idx="11"/>
          </p:nvPr>
        </p:nvSpPr>
        <p:spPr>
          <a:xfrm>
            <a:off x="1144482" y="5911871"/>
            <a:ext cx="4920379" cy="596900"/>
          </a:xfrm>
        </p:spPr>
        <p:txBody>
          <a:bodyPr/>
          <a:lstStyle/>
          <a:p>
            <a:r>
              <a:rPr lang="en-US" sz="1200" b="1" dirty="0" smtClean="0">
                <a:solidFill>
                  <a:schemeClr val="bg1"/>
                </a:solidFill>
              </a:rPr>
              <a:t>5.Background-oriented schlieren</a:t>
            </a:r>
          </a:p>
          <a:p>
            <a:r>
              <a:rPr lang="en-US" sz="1200" b="1" dirty="0" smtClean="0">
                <a:solidFill>
                  <a:schemeClr val="bg1"/>
                </a:solidFill>
              </a:rPr>
              <a:t>6.Optical flow _ Background-oriented schlieren</a:t>
            </a:r>
          </a:p>
          <a:p>
            <a:r>
              <a:rPr lang="en-US" sz="1200" b="1" dirty="0" smtClean="0">
                <a:solidFill>
                  <a:schemeClr val="bg1"/>
                </a:solidFill>
              </a:rPr>
              <a:t>7.Particle image velocimetry _ Background-oriented schlieren </a:t>
            </a:r>
            <a:endParaRPr lang="en-US" sz="1200" b="1" dirty="0">
              <a:solidFill>
                <a:schemeClr val="bg1"/>
              </a:solidFill>
            </a:endParaRPr>
          </a:p>
        </p:txBody>
      </p:sp>
    </p:spTree>
    <p:extLst>
      <p:ext uri="{BB962C8B-B14F-4D97-AF65-F5344CB8AC3E}">
        <p14:creationId xmlns:p14="http://schemas.microsoft.com/office/powerpoint/2010/main" val="146594589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6" y="763784"/>
            <a:ext cx="9613861" cy="1101330"/>
          </a:xfrm>
        </p:spPr>
        <p:txBody>
          <a:bodyPr/>
          <a:lstStyle/>
          <a:p>
            <a:pPr algn="r" rtl="1"/>
            <a:r>
              <a:rPr lang="fa-IR" b="1" dirty="0">
                <a:solidFill>
                  <a:srgbClr val="FFFF00"/>
                </a:solidFill>
                <a:effectLst>
                  <a:outerShdw blurRad="101600" dist="76200" dir="2700000" algn="tl" rotWithShape="0">
                    <a:srgbClr val="60DE72">
                      <a:lumMod val="60000"/>
                      <a:lumOff val="40000"/>
                      <a:alpha val="35000"/>
                    </a:srgbClr>
                  </a:outerShdw>
                </a:effectLst>
                <a:cs typeface="B Zar" panose="00000400000000000000" pitchFamily="2" charset="-78"/>
              </a:rPr>
              <a:t>مقدمه</a:t>
            </a:r>
            <a:endParaRPr lang="en-US" dirty="0"/>
          </a:p>
        </p:txBody>
      </p:sp>
      <p:pic>
        <p:nvPicPr>
          <p:cNvPr id="4" name="Picture 3">
            <a:extLst>
              <a:ext uri="{FF2B5EF4-FFF2-40B4-BE49-F238E27FC236}">
                <a16:creationId xmlns:a16="http://schemas.microsoft.com/office/drawing/2014/main" id="{A6B38261-3B3A-446C-91FB-C46963973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9045" y="640080"/>
            <a:ext cx="964461" cy="1348739"/>
          </a:xfrm>
          <a:prstGeom prst="rect">
            <a:avLst/>
          </a:prstGeom>
        </p:spPr>
      </p:pic>
      <p:sp>
        <p:nvSpPr>
          <p:cNvPr id="6" name="Content Placeholder 5"/>
          <p:cNvSpPr>
            <a:spLocks noGrp="1"/>
          </p:cNvSpPr>
          <p:nvPr>
            <p:ph idx="1"/>
          </p:nvPr>
        </p:nvSpPr>
        <p:spPr>
          <a:xfrm>
            <a:off x="1" y="2112524"/>
            <a:ext cx="11833505" cy="4818859"/>
          </a:xfrm>
        </p:spPr>
        <p:txBody>
          <a:bodyPr>
            <a:normAutofit/>
          </a:bodyPr>
          <a:lstStyle/>
          <a:p>
            <a:pPr marL="0" indent="0" algn="r" rtl="1">
              <a:buNone/>
            </a:pPr>
            <a:endParaRPr lang="fa-IR" dirty="0" smtClean="0"/>
          </a:p>
          <a:p>
            <a:pPr marL="0" indent="0" algn="r" rtl="1">
              <a:buNone/>
            </a:pPr>
            <a:endParaRPr lang="fa-IR" dirty="0" smtClean="0"/>
          </a:p>
          <a:p>
            <a:pPr marL="0" indent="0" algn="r" rtl="1">
              <a:buNone/>
            </a:pPr>
            <a:endParaRPr lang="fa-IR" dirty="0"/>
          </a:p>
          <a:p>
            <a:pPr marL="0" indent="0" algn="r" rtl="1">
              <a:buNone/>
            </a:pPr>
            <a:r>
              <a:rPr lang="fa-IR" sz="2000" dirty="0"/>
              <a:t> </a:t>
            </a:r>
            <a:r>
              <a:rPr lang="fa-IR" sz="2000" dirty="0" smtClean="0"/>
              <a:t>                            (ج)                                              (ب)</a:t>
            </a:r>
            <a:r>
              <a:rPr lang="fa-IR" sz="2000" dirty="0"/>
              <a:t> </a:t>
            </a:r>
            <a:r>
              <a:rPr lang="fa-IR" sz="2000" dirty="0" smtClean="0"/>
              <a:t>                                           (</a:t>
            </a:r>
            <a:r>
              <a:rPr lang="fa-IR" sz="2000" dirty="0"/>
              <a:t>الف</a:t>
            </a:r>
            <a:r>
              <a:rPr lang="fa-IR" sz="2000" dirty="0" smtClean="0"/>
              <a:t>) </a:t>
            </a:r>
            <a:endParaRPr lang="fa-IR" sz="2000" dirty="0"/>
          </a:p>
          <a:p>
            <a:pPr marL="0" indent="0" algn="r" rtl="1">
              <a:buNone/>
            </a:pPr>
            <a:r>
              <a:rPr lang="fa-IR" dirty="0" smtClean="0"/>
              <a:t> </a:t>
            </a:r>
          </a:p>
          <a:p>
            <a:pPr marL="0" indent="0" algn="r" rtl="1">
              <a:buNone/>
            </a:pPr>
            <a:endParaRPr lang="fa-IR" dirty="0"/>
          </a:p>
          <a:p>
            <a:pPr marL="0" indent="0" algn="r" rtl="1">
              <a:buNone/>
            </a:pPr>
            <a:endParaRPr lang="fa-IR" dirty="0" smtClean="0"/>
          </a:p>
          <a:p>
            <a:pPr marL="0" indent="0" algn="r" rtl="1">
              <a:buNone/>
            </a:pPr>
            <a:r>
              <a:rPr lang="fa-IR" sz="2000" dirty="0" smtClean="0"/>
              <a:t>                             (ی)                                              (ه)                                               (د)  </a:t>
            </a:r>
          </a:p>
          <a:p>
            <a:pPr marL="0" indent="0" algn="ctr" rtl="1">
              <a:buNone/>
            </a:pPr>
            <a:r>
              <a:rPr lang="fa-IR" sz="1900" dirty="0" smtClean="0">
                <a:cs typeface="B Nazanin" panose="00000400000000000000" pitchFamily="2" charset="-78"/>
              </a:rPr>
              <a:t> شکل (3). تصاویری </a:t>
            </a:r>
            <a:r>
              <a:rPr lang="fa-IR" sz="1900" dirty="0">
                <a:cs typeface="B Nazanin" panose="00000400000000000000" pitchFamily="2" charset="-78"/>
              </a:rPr>
              <a:t>از امواج شوک ایجاد شده در اثر تابش نور لیزر کانونی شده بر سطح آب در مدت زمان های مختلف بر حسب </a:t>
            </a:r>
            <a:r>
              <a:rPr lang="fa-IR" sz="1900" dirty="0" smtClean="0">
                <a:cs typeface="B Nazanin" panose="00000400000000000000" pitchFamily="2" charset="-78"/>
              </a:rPr>
              <a:t>نانوثانیه شکل های (الف)-(ی) </a:t>
            </a:r>
            <a:r>
              <a:rPr lang="en-US" sz="1400" dirty="0" smtClean="0"/>
              <a:t>B.D. Strycker, M.M. Springer, A.J. Traverso, A.A. Kolomenskii, G.W. Kattawar, and A.V. Sokolov, Femtosecond-laser-induced shockwaves in water generated at an air-water interface, Optical society of America, (2013) 23772-23784 </a:t>
            </a:r>
            <a:endParaRPr lang="fa-IR" sz="1400" dirty="0" smtClean="0"/>
          </a:p>
        </p:txBody>
      </p:sp>
      <p:pic>
        <p:nvPicPr>
          <p:cNvPr id="7" name="Content Placeholder 4"/>
          <p:cNvPicPr>
            <a:picLocks noChangeAspect="1"/>
          </p:cNvPicPr>
          <p:nvPr/>
        </p:nvPicPr>
        <p:blipFill rotWithShape="1">
          <a:blip r:embed="rId3"/>
          <a:srcRect l="1643" t="4634" r="2176" b="4218"/>
          <a:stretch/>
        </p:blipFill>
        <p:spPr>
          <a:xfrm>
            <a:off x="765203" y="2083962"/>
            <a:ext cx="10303099" cy="1470224"/>
          </a:xfrm>
          <a:prstGeom prst="rect">
            <a:avLst/>
          </a:prstGeom>
        </p:spPr>
      </p:pic>
      <p:pic>
        <p:nvPicPr>
          <p:cNvPr id="9" name="Content Placeholder 3"/>
          <p:cNvPicPr>
            <a:picLocks noChangeAspect="1"/>
          </p:cNvPicPr>
          <p:nvPr/>
        </p:nvPicPr>
        <p:blipFill rotWithShape="1">
          <a:blip r:embed="rId4"/>
          <a:srcRect l="2179" r="1357"/>
          <a:stretch/>
        </p:blipFill>
        <p:spPr>
          <a:xfrm>
            <a:off x="765203" y="3900768"/>
            <a:ext cx="10303099" cy="1370104"/>
          </a:xfrm>
          <a:prstGeom prst="rect">
            <a:avLst/>
          </a:prstGeom>
        </p:spPr>
      </p:pic>
      <p:sp>
        <p:nvSpPr>
          <p:cNvPr id="8" name="Rectangle 7"/>
          <p:cNvSpPr/>
          <p:nvPr/>
        </p:nvSpPr>
        <p:spPr>
          <a:xfrm>
            <a:off x="170743" y="6323527"/>
            <a:ext cx="592428" cy="396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a:t>
            </a:r>
            <a:endParaRPr lang="en-US" dirty="0"/>
          </a:p>
        </p:txBody>
      </p:sp>
    </p:spTree>
    <p:extLst>
      <p:ext uri="{BB962C8B-B14F-4D97-AF65-F5344CB8AC3E}">
        <p14:creationId xmlns:p14="http://schemas.microsoft.com/office/powerpoint/2010/main" val="319106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F23E60E0-405C-453B-9F11-104812038162"/>
  <p:tag name="ISPRING_CMI5_LAUNCH_METHOD" val="any window"/>
  <p:tag name="ISPRING_SCORM_RATE_SLIDES" val="1"/>
  <p:tag name="ISPRINGCLOUDFOLDERID" val="1"/>
  <p:tag name="ISPRINGONLINEFOLDERID" val="1"/>
  <p:tag name="ISPRING_OUTPUT_FOLDER" val="[[&quot;\uFFFD\uFFFD\uFFFD\uFFFD{BA9A2F1D-06B8-4553-BFCA-D8521787851E}&quot;,&quot;C:\\Users\\sanat\\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CURRENT_PLAYER_ID" val="universal-no-video"/>
  <p:tag name="ISPRING_FIRST_PUBLISH" val="1"/>
  <p:tag name="ISPRING_ULTRA_SCORM_COURCE_TITLE" val="template"/>
  <p:tag name="ISPRING_SCORM_ENDPOINT" val="&lt;endpoint&gt;&lt;enable&gt;0&lt;/enable&gt;&lt;lrs&gt;http://&lt;/lrs&gt;&lt;auth&gt;0&lt;/auth&gt;&lt;login&gt;&lt;/login&gt;&lt;password&gt;&lt;/password&gt;&lt;key&gt;&lt;/key&gt;&lt;name&gt;&lt;/name&gt;&lt;email&gt;&lt;/email&gt;&lt;/endpoint&gt;&#10;"/>
  <p:tag name="ISPRING_SCORM_RATE_QUIZZES" val="0"/>
  <p:tag name="ISPRING_PRESENTATION_TITLE" val="template"/>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1279</TotalTime>
  <Words>1926</Words>
  <Application>Microsoft Office PowerPoint</Application>
  <PresentationFormat>Widescreen</PresentationFormat>
  <Paragraphs>145</Paragraphs>
  <Slides>15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Trebuchet MS</vt:lpstr>
      <vt:lpstr>B Zar</vt:lpstr>
      <vt:lpstr>Calibri</vt:lpstr>
      <vt:lpstr>B Nazanin</vt:lpstr>
      <vt:lpstr>B Titr</vt:lpstr>
      <vt:lpstr>Times New Roman</vt:lpstr>
      <vt:lpstr>Arial Rounded MT Bold</vt:lpstr>
      <vt:lpstr>Arial</vt:lpstr>
      <vt:lpstr>Berlin</vt:lpstr>
      <vt:lpstr> بررسی و شبیه سازی تولید پلاسمای لیزری در آب</vt:lpstr>
      <vt:lpstr>چکیده</vt:lpstr>
      <vt:lpstr>مقدمه</vt:lpstr>
      <vt:lpstr>مقدمه</vt:lpstr>
      <vt:lpstr>مقدمه</vt:lpstr>
      <vt:lpstr>مقدمه</vt:lpstr>
      <vt:lpstr>مقدمه</vt:lpstr>
      <vt:lpstr>مقدمه</vt:lpstr>
      <vt:lpstr>مقدمه</vt:lpstr>
      <vt:lpstr>مقدمه</vt:lpstr>
      <vt:lpstr>مقدمه</vt:lpstr>
      <vt:lpstr>روش‌ انجام تحقیق و فرضیه ها</vt:lpstr>
      <vt:lpstr>بحث و نتیجه‌گیری</vt:lpstr>
      <vt:lpstr>تقدیر و تشکر</vt:lpstr>
      <vt:lpstr>منابع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yaser lahuti</dc:creator>
  <cp:lastModifiedBy>Ali</cp:lastModifiedBy>
  <cp:revision>207</cp:revision>
  <dcterms:created xsi:type="dcterms:W3CDTF">2020-11-15T07:43:14Z</dcterms:created>
  <dcterms:modified xsi:type="dcterms:W3CDTF">2020-12-05T07:21:10Z</dcterms:modified>
</cp:coreProperties>
</file>