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923" r:id="rId1"/>
  </p:sldMasterIdLst>
  <p:notesMasterIdLst>
    <p:notesMasterId r:id="rId13"/>
  </p:notesMasterIdLst>
  <p:sldIdLst>
    <p:sldId id="256" r:id="rId2"/>
    <p:sldId id="258" r:id="rId3"/>
    <p:sldId id="257" r:id="rId4"/>
    <p:sldId id="259" r:id="rId5"/>
    <p:sldId id="262" r:id="rId6"/>
    <p:sldId id="263" r:id="rId7"/>
    <p:sldId id="264" r:id="rId8"/>
    <p:sldId id="265" r:id="rId9"/>
    <p:sldId id="266" r:id="rId10"/>
    <p:sldId id="260" r:id="rId11"/>
    <p:sldId id="261" r:id="rId12"/>
  </p:sldIdLst>
  <p:sldSz cx="12192000" cy="6858000"/>
  <p:notesSz cx="6858000" cy="9144000"/>
  <p:embeddedFontLst>
    <p:embeddedFont>
      <p:font typeface="B Nazanin" panose="00000400000000000000" pitchFamily="2" charset="-78"/>
      <p:regular r:id="rId14"/>
      <p:bold r:id="rId15"/>
    </p:embeddedFont>
    <p:embeddedFont>
      <p:font typeface="Trebuchet MS" panose="020B0603020202020204" pitchFamily="34" charset="0"/>
      <p:regular r:id="rId16"/>
      <p:bold r:id="rId17"/>
      <p:italic r:id="rId18"/>
      <p:boldItalic r:id="rId19"/>
    </p:embeddedFont>
    <p:embeddedFont>
      <p:font typeface="Calibri" panose="020F0502020204030204" pitchFamily="34" charset="0"/>
      <p:regular r:id="rId20"/>
      <p:bold r:id="rId21"/>
    </p:embeddedFont>
    <p:embeddedFont>
      <p:font typeface="Arial Rounded MT Bold" panose="020F0704030504030204" pitchFamily="34" charset="0"/>
      <p:regular r:id="rId22"/>
    </p:embeddedFont>
    <p:embeddedFont>
      <p:font typeface="B Titr" panose="00000700000000000000" pitchFamily="2" charset="-78"/>
      <p:bold r:id="rId23"/>
    </p:embeddedFont>
    <p:embeddedFont>
      <p:font typeface="B Zar" panose="00000400000000000000" pitchFamily="2" charset="-78"/>
      <p:regular r:id="rId24"/>
      <p:bold r:id="rId25"/>
    </p:embeddedFont>
  </p:embeddedFontLst>
  <p:custDataLst>
    <p:tags r:id="rId2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9DBD"/>
    <a:srgbClr val="1F89A2"/>
    <a:srgbClr val="046FC0"/>
    <a:srgbClr val="39CDE7"/>
    <a:srgbClr val="1B7B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84EE17-7F80-4A3C-99C4-330F4864B418}" type="datetimeFigureOut">
              <a:rPr lang="en-US" smtClean="0"/>
              <a:t>2020-12-05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0DD427-F871-4E49-89D3-6FE69923B566}" type="slidenum">
              <a:rPr lang="en-US" smtClean="0"/>
              <a:t>‹#›</a:t>
            </a:fld>
            <a:endParaRPr lang="en-US"/>
          </a:p>
        </p:txBody>
      </p:sp>
    </p:spTree>
    <p:extLst>
      <p:ext uri="{BB962C8B-B14F-4D97-AF65-F5344CB8AC3E}">
        <p14:creationId xmlns:p14="http://schemas.microsoft.com/office/powerpoint/2010/main" val="580301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1</a:t>
            </a:fld>
            <a:endParaRPr lang="en-US"/>
          </a:p>
        </p:txBody>
      </p:sp>
    </p:spTree>
    <p:extLst>
      <p:ext uri="{BB962C8B-B14F-4D97-AF65-F5344CB8AC3E}">
        <p14:creationId xmlns:p14="http://schemas.microsoft.com/office/powerpoint/2010/main" val="2267801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10</a:t>
            </a:fld>
            <a:endParaRPr lang="en-US"/>
          </a:p>
        </p:txBody>
      </p:sp>
    </p:spTree>
    <p:extLst>
      <p:ext uri="{BB962C8B-B14F-4D97-AF65-F5344CB8AC3E}">
        <p14:creationId xmlns:p14="http://schemas.microsoft.com/office/powerpoint/2010/main" val="2562120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11</a:t>
            </a:fld>
            <a:endParaRPr lang="en-US"/>
          </a:p>
        </p:txBody>
      </p:sp>
    </p:spTree>
    <p:extLst>
      <p:ext uri="{BB962C8B-B14F-4D97-AF65-F5344CB8AC3E}">
        <p14:creationId xmlns:p14="http://schemas.microsoft.com/office/powerpoint/2010/main" val="3155916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2</a:t>
            </a:fld>
            <a:endParaRPr lang="en-US"/>
          </a:p>
        </p:txBody>
      </p:sp>
    </p:spTree>
    <p:extLst>
      <p:ext uri="{BB962C8B-B14F-4D97-AF65-F5344CB8AC3E}">
        <p14:creationId xmlns:p14="http://schemas.microsoft.com/office/powerpoint/2010/main" val="2692249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3</a:t>
            </a:fld>
            <a:endParaRPr lang="en-US"/>
          </a:p>
        </p:txBody>
      </p:sp>
    </p:spTree>
    <p:extLst>
      <p:ext uri="{BB962C8B-B14F-4D97-AF65-F5344CB8AC3E}">
        <p14:creationId xmlns:p14="http://schemas.microsoft.com/office/powerpoint/2010/main" val="4022999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4</a:t>
            </a:fld>
            <a:endParaRPr lang="en-US"/>
          </a:p>
        </p:txBody>
      </p:sp>
    </p:spTree>
    <p:extLst>
      <p:ext uri="{BB962C8B-B14F-4D97-AF65-F5344CB8AC3E}">
        <p14:creationId xmlns:p14="http://schemas.microsoft.com/office/powerpoint/2010/main" val="2581657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5</a:t>
            </a:fld>
            <a:endParaRPr lang="en-US"/>
          </a:p>
        </p:txBody>
      </p:sp>
    </p:spTree>
    <p:extLst>
      <p:ext uri="{BB962C8B-B14F-4D97-AF65-F5344CB8AC3E}">
        <p14:creationId xmlns:p14="http://schemas.microsoft.com/office/powerpoint/2010/main" val="4258616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6</a:t>
            </a:fld>
            <a:endParaRPr lang="en-US"/>
          </a:p>
        </p:txBody>
      </p:sp>
    </p:spTree>
    <p:extLst>
      <p:ext uri="{BB962C8B-B14F-4D97-AF65-F5344CB8AC3E}">
        <p14:creationId xmlns:p14="http://schemas.microsoft.com/office/powerpoint/2010/main" val="1569977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7</a:t>
            </a:fld>
            <a:endParaRPr lang="en-US"/>
          </a:p>
        </p:txBody>
      </p:sp>
    </p:spTree>
    <p:extLst>
      <p:ext uri="{BB962C8B-B14F-4D97-AF65-F5344CB8AC3E}">
        <p14:creationId xmlns:p14="http://schemas.microsoft.com/office/powerpoint/2010/main" val="1459201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8</a:t>
            </a:fld>
            <a:endParaRPr lang="en-US"/>
          </a:p>
        </p:txBody>
      </p:sp>
    </p:spTree>
    <p:extLst>
      <p:ext uri="{BB962C8B-B14F-4D97-AF65-F5344CB8AC3E}">
        <p14:creationId xmlns:p14="http://schemas.microsoft.com/office/powerpoint/2010/main" val="1196412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9</a:t>
            </a:fld>
            <a:endParaRPr lang="en-US"/>
          </a:p>
        </p:txBody>
      </p:sp>
    </p:spTree>
    <p:extLst>
      <p:ext uri="{BB962C8B-B14F-4D97-AF65-F5344CB8AC3E}">
        <p14:creationId xmlns:p14="http://schemas.microsoft.com/office/powerpoint/2010/main" val="26304513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96CB90-7519-4060-AACF-E6C7D66C390D}" type="datetimeFigureOut">
              <a:rPr lang="en-US" smtClean="0"/>
              <a:t>2020-12-05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493624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t>2020-12-05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469164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t>2020-12-05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356326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t>2020-12-05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D56CF349-3E2A-4573-841B-8253F6BAC169}"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472551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t>2020-12-05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641691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396CB90-7519-4060-AACF-E6C7D66C390D}" type="datetimeFigureOut">
              <a:rPr lang="en-US" smtClean="0"/>
              <a:t>2020-12-05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2641477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396CB90-7519-4060-AACF-E6C7D66C390D}" type="datetimeFigureOut">
              <a:rPr lang="en-US" smtClean="0"/>
              <a:t>2020-12-05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2382663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96CB90-7519-4060-AACF-E6C7D66C390D}" type="datetimeFigureOut">
              <a:rPr lang="en-US" smtClean="0"/>
              <a:t>2020-12-05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597469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F396CB90-7519-4060-AACF-E6C7D66C390D}" type="datetimeFigureOut">
              <a:rPr lang="en-US" smtClean="0"/>
              <a:t>2020-12-05</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D56CF349-3E2A-4573-841B-8253F6BAC169}" type="slidenum">
              <a:rPr lang="en-US" smtClean="0"/>
              <a:t>‹#›</a:t>
            </a:fld>
            <a:endParaRPr lang="en-US"/>
          </a:p>
        </p:txBody>
      </p:sp>
    </p:spTree>
    <p:extLst>
      <p:ext uri="{BB962C8B-B14F-4D97-AF65-F5344CB8AC3E}">
        <p14:creationId xmlns:p14="http://schemas.microsoft.com/office/powerpoint/2010/main" val="3984863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96CB90-7519-4060-AACF-E6C7D66C390D}" type="datetimeFigureOut">
              <a:rPr lang="en-US" smtClean="0"/>
              <a:t>2020-12-05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3528170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96CB90-7519-4060-AACF-E6C7D66C390D}" type="datetimeFigureOut">
              <a:rPr lang="en-US" smtClean="0"/>
              <a:t>2020-12-05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993555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96CB90-7519-4060-AACF-E6C7D66C390D}" type="datetimeFigureOut">
              <a:rPr lang="en-US" smtClean="0"/>
              <a:t>2020-12-05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483635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96CB90-7519-4060-AACF-E6C7D66C390D}" type="datetimeFigureOut">
              <a:rPr lang="en-US" smtClean="0"/>
              <a:t>2020-12-05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5705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96CB90-7519-4060-AACF-E6C7D66C390D}" type="datetimeFigureOut">
              <a:rPr lang="en-US" smtClean="0"/>
              <a:t>2020-12-05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87690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F396CB90-7519-4060-AACF-E6C7D66C390D}" type="datetimeFigureOut">
              <a:rPr lang="en-US" smtClean="0"/>
              <a:t>2020-12-05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918703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t>2020-12-05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303050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t>2020-12-05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242956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6000">
              <a:schemeClr val="accent1"/>
            </a:gs>
            <a:gs pos="28000">
              <a:srgbClr val="00B050"/>
            </a:gs>
            <a:gs pos="35000">
              <a:schemeClr val="accent2">
                <a:lumMod val="60000"/>
                <a:lumOff val="40000"/>
              </a:schemeClr>
            </a:gs>
          </a:gsLst>
          <a:lin ang="2520000" scaled="0"/>
          <a:tileRect/>
        </a:gra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396CB90-7519-4060-AACF-E6C7D66C390D}" type="datetimeFigureOut">
              <a:rPr lang="en-US" smtClean="0"/>
              <a:t>2020-12-05</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D56CF349-3E2A-4573-841B-8253F6BAC169}" type="slidenum">
              <a:rPr lang="en-US" smtClean="0"/>
              <a:t>‹#›</a:t>
            </a:fld>
            <a:endParaRPr lang="en-US"/>
          </a:p>
        </p:txBody>
      </p:sp>
    </p:spTree>
    <p:extLst>
      <p:ext uri="{BB962C8B-B14F-4D97-AF65-F5344CB8AC3E}">
        <p14:creationId xmlns:p14="http://schemas.microsoft.com/office/powerpoint/2010/main" val="1450388822"/>
      </p:ext>
    </p:extLst>
  </p:cSld>
  <p:clrMap bg1="dk1" tx1="lt1" bg2="dk2" tx2="lt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 id="2147483936" r:id="rId13"/>
    <p:sldLayoutId id="2147483937" r:id="rId14"/>
    <p:sldLayoutId id="2147483938" r:id="rId15"/>
    <p:sldLayoutId id="2147483939" r:id="rId16"/>
    <p:sldLayoutId id="2147483940"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580C37-076B-46AE-AD2F-2EA9B508B72E}"/>
              </a:ext>
            </a:extLst>
          </p:cNvPr>
          <p:cNvSpPr>
            <a:spLocks noGrp="1"/>
          </p:cNvSpPr>
          <p:nvPr>
            <p:ph type="ctrTitle"/>
          </p:nvPr>
        </p:nvSpPr>
        <p:spPr>
          <a:xfrm>
            <a:off x="249834" y="2672780"/>
            <a:ext cx="8574622" cy="1388534"/>
          </a:xfrm>
        </p:spPr>
        <p:txBody>
          <a:bodyPr>
            <a:normAutofit/>
          </a:bodyPr>
          <a:lstStyle/>
          <a:p>
            <a:pPr algn="ctr"/>
            <a:r>
              <a:rPr lang="fa-IR" sz="4400" dirty="0" smtClean="0">
                <a:cs typeface="B Titr" panose="00000700000000000000" pitchFamily="2" charset="-78"/>
              </a:rPr>
              <a:t>ارزیابی ژئوشیمی آلی سازند ایلام در بخش باختری زیر زون لرستان</a:t>
            </a:r>
            <a:endParaRPr lang="en-US" sz="4400" dirty="0">
              <a:cs typeface="B Titr" panose="00000700000000000000" pitchFamily="2" charset="-78"/>
            </a:endParaRPr>
          </a:p>
        </p:txBody>
      </p:sp>
      <p:sp>
        <p:nvSpPr>
          <p:cNvPr id="3" name="Subtitle 2">
            <a:extLst>
              <a:ext uri="{FF2B5EF4-FFF2-40B4-BE49-F238E27FC236}">
                <a16:creationId xmlns:a16="http://schemas.microsoft.com/office/drawing/2014/main" xmlns="" id="{F1274B40-854A-4A80-BBAD-623C137424D1}"/>
              </a:ext>
            </a:extLst>
          </p:cNvPr>
          <p:cNvSpPr>
            <a:spLocks noGrp="1"/>
          </p:cNvSpPr>
          <p:nvPr>
            <p:ph type="subTitle" idx="1"/>
          </p:nvPr>
        </p:nvSpPr>
        <p:spPr>
          <a:xfrm>
            <a:off x="903767" y="4693665"/>
            <a:ext cx="7920689" cy="1117687"/>
          </a:xfrm>
        </p:spPr>
        <p:txBody>
          <a:bodyPr>
            <a:normAutofit fontScale="62500" lnSpcReduction="20000"/>
          </a:bodyPr>
          <a:lstStyle/>
          <a:p>
            <a:pPr marL="342900" indent="-342900" algn="just" rtl="1">
              <a:buFont typeface="Arial" panose="020B0604020202020204" pitchFamily="34" charset="0"/>
              <a:buChar char="•"/>
            </a:pPr>
            <a:r>
              <a:rPr lang="fa-IR" b="1" dirty="0" smtClean="0">
                <a:cs typeface="B Nazanin" panose="00000400000000000000" pitchFamily="2" charset="-78"/>
              </a:rPr>
              <a:t>رضا بهبهانی*، دانشجوی دوره دکترای رسوب شناسی و سنگ شناسی رسوبی، گروه زمین شناسی دانشگاه بوعلی سینا، همدان، ایران</a:t>
            </a:r>
            <a:endParaRPr lang="fa-IR" b="1" dirty="0">
              <a:cs typeface="B Nazanin" panose="00000400000000000000" pitchFamily="2" charset="-78"/>
            </a:endParaRPr>
          </a:p>
          <a:p>
            <a:pPr marL="342900" indent="-342900" algn="just" rtl="1">
              <a:buFont typeface="Arial" panose="020B0604020202020204" pitchFamily="34" charset="0"/>
              <a:buChar char="•"/>
            </a:pPr>
            <a:r>
              <a:rPr lang="fa-IR" b="1" dirty="0" smtClean="0">
                <a:cs typeface="B Nazanin" panose="00000400000000000000" pitchFamily="2" charset="-78"/>
              </a:rPr>
              <a:t>حسن محسنی، دانشیار، گروه زمین شناسی دانشگاه بوعلی سینا، همدان، ایران</a:t>
            </a:r>
            <a:endParaRPr lang="fa-IR" b="1" dirty="0">
              <a:cs typeface="B Nazanin" panose="00000400000000000000" pitchFamily="2" charset="-78"/>
            </a:endParaRPr>
          </a:p>
          <a:p>
            <a:pPr marL="342900" indent="-342900" algn="just" rtl="1">
              <a:buFont typeface="Arial" panose="020B0604020202020204" pitchFamily="34" charset="0"/>
              <a:buChar char="•"/>
            </a:pPr>
            <a:r>
              <a:rPr lang="fa-IR" b="1" dirty="0" smtClean="0">
                <a:cs typeface="B Nazanin" panose="00000400000000000000" pitchFamily="2" charset="-78"/>
              </a:rPr>
              <a:t>سعید خدابخش، </a:t>
            </a:r>
            <a:r>
              <a:rPr lang="fa-IR" b="1" dirty="0">
                <a:cs typeface="B Nazanin" panose="00000400000000000000" pitchFamily="2" charset="-78"/>
              </a:rPr>
              <a:t>دانشیار، گروه زمین شناسی دانشگاه بوعلی سینا، همدان، </a:t>
            </a:r>
            <a:r>
              <a:rPr lang="fa-IR" b="1" dirty="0" smtClean="0">
                <a:cs typeface="B Nazanin" panose="00000400000000000000" pitchFamily="2" charset="-78"/>
              </a:rPr>
              <a:t>ایران</a:t>
            </a:r>
          </a:p>
          <a:p>
            <a:pPr marL="342900" indent="-342900" algn="just" rtl="1">
              <a:buFont typeface="Arial" panose="020B0604020202020204" pitchFamily="34" charset="0"/>
              <a:buChar char="•"/>
            </a:pPr>
            <a:r>
              <a:rPr lang="fa-IR" b="1" dirty="0" smtClean="0">
                <a:cs typeface="B Nazanin" panose="00000400000000000000" pitchFamily="2" charset="-78"/>
              </a:rPr>
              <a:t>یداله عظام پناه، استادیار،</a:t>
            </a:r>
            <a:r>
              <a:rPr lang="fa-IR" b="1" dirty="0">
                <a:cs typeface="B Nazanin" panose="00000400000000000000" pitchFamily="2" charset="-78"/>
              </a:rPr>
              <a:t> گروه زمین شناسی دانشگاه بوعلی سینا، همدان، ایران</a:t>
            </a:r>
            <a:endParaRPr lang="fa-IR" b="1" dirty="0" smtClean="0">
              <a:cs typeface="B Nazanin" panose="00000400000000000000" pitchFamily="2" charset="-78"/>
            </a:endParaRPr>
          </a:p>
          <a:p>
            <a:pPr marL="342900" indent="-342900" algn="just" rtl="1">
              <a:buFont typeface="Arial" panose="020B0604020202020204" pitchFamily="34" charset="0"/>
              <a:buChar char="•"/>
            </a:pPr>
            <a:endParaRPr lang="fa-IR" b="1" dirty="0">
              <a:cs typeface="B Nazanin" panose="00000400000000000000" pitchFamily="2" charset="-78"/>
            </a:endParaRPr>
          </a:p>
          <a:p>
            <a:pPr marL="342900" indent="-342900" algn="just" rtl="1">
              <a:buFont typeface="Arial" panose="020B0604020202020204" pitchFamily="34" charset="0"/>
              <a:buChar char="•"/>
            </a:pPr>
            <a:endParaRPr lang="fa-IR" b="1" dirty="0" smtClean="0">
              <a:cs typeface="B Nazanin" panose="00000400000000000000" pitchFamily="2" charset="-78"/>
            </a:endParaRPr>
          </a:p>
          <a:p>
            <a:pPr marL="342900" indent="-342900" algn="just" rtl="1">
              <a:buFont typeface="Arial" panose="020B0604020202020204" pitchFamily="34" charset="0"/>
              <a:buChar char="•"/>
            </a:pPr>
            <a:endParaRPr lang="en-US" b="1" dirty="0">
              <a:cs typeface="B Nazanin" panose="00000400000000000000" pitchFamily="2" charset="-78"/>
            </a:endParaRPr>
          </a:p>
        </p:txBody>
      </p:sp>
      <p:sp>
        <p:nvSpPr>
          <p:cNvPr id="13" name="TextBox 12">
            <a:extLst>
              <a:ext uri="{FF2B5EF4-FFF2-40B4-BE49-F238E27FC236}">
                <a16:creationId xmlns:a16="http://schemas.microsoft.com/office/drawing/2014/main" xmlns="" id="{02AD0DFD-457D-4A68-9595-602EA6599C5E}"/>
              </a:ext>
            </a:extLst>
          </p:cNvPr>
          <p:cNvSpPr txBox="1"/>
          <p:nvPr/>
        </p:nvSpPr>
        <p:spPr>
          <a:xfrm>
            <a:off x="9422250" y="2672780"/>
            <a:ext cx="2519916" cy="1938992"/>
          </a:xfrm>
          <a:prstGeom prst="rect">
            <a:avLst/>
          </a:prstGeom>
          <a:noFill/>
        </p:spPr>
        <p:txBody>
          <a:bodyPr wrap="square" rtlCol="0">
            <a:spAutoFit/>
          </a:bodyPr>
          <a:lstStyle/>
          <a:p>
            <a:pPr algn="ctr" rtl="1"/>
            <a:r>
              <a:rPr lang="fa-IR" sz="2400" dirty="0">
                <a:cs typeface="B Nazanin" panose="00000400000000000000" pitchFamily="2" charset="-78"/>
              </a:rPr>
              <a:t>گروه آموزشی </a:t>
            </a:r>
            <a:r>
              <a:rPr lang="fa-IR" sz="2400" dirty="0" smtClean="0">
                <a:cs typeface="B Nazanin" panose="00000400000000000000" pitchFamily="2" charset="-78"/>
              </a:rPr>
              <a:t>زمین شناسی،</a:t>
            </a:r>
            <a:r>
              <a:rPr lang="fa-IR" sz="2400" dirty="0">
                <a:cs typeface="B Nazanin" panose="00000400000000000000" pitchFamily="2" charset="-78"/>
              </a:rPr>
              <a:t/>
            </a:r>
            <a:br>
              <a:rPr lang="fa-IR" sz="2400" dirty="0">
                <a:cs typeface="B Nazanin" panose="00000400000000000000" pitchFamily="2" charset="-78"/>
              </a:rPr>
            </a:br>
            <a:r>
              <a:rPr lang="fa-IR" sz="2400" dirty="0">
                <a:cs typeface="B Nazanin" panose="00000400000000000000" pitchFamily="2" charset="-78"/>
              </a:rPr>
              <a:t> دانشکده</a:t>
            </a:r>
            <a:r>
              <a:rPr lang="en-US" sz="2400" dirty="0">
                <a:cs typeface="B Nazanin" panose="00000400000000000000" pitchFamily="2" charset="-78"/>
              </a:rPr>
              <a:t> </a:t>
            </a:r>
            <a:r>
              <a:rPr lang="fa-IR" sz="2400" dirty="0" smtClean="0">
                <a:cs typeface="B Nazanin" panose="00000400000000000000" pitchFamily="2" charset="-78"/>
              </a:rPr>
              <a:t>علوم،</a:t>
            </a:r>
            <a:r>
              <a:rPr lang="fa-IR" sz="2400" dirty="0">
                <a:cs typeface="B Nazanin" panose="00000400000000000000" pitchFamily="2" charset="-78"/>
              </a:rPr>
              <a:t/>
            </a:r>
            <a:br>
              <a:rPr lang="fa-IR" sz="2400" dirty="0">
                <a:cs typeface="B Nazanin" panose="00000400000000000000" pitchFamily="2" charset="-78"/>
              </a:rPr>
            </a:br>
            <a:r>
              <a:rPr lang="fa-IR" sz="2400" dirty="0">
                <a:cs typeface="B Nazanin" panose="00000400000000000000" pitchFamily="2" charset="-78"/>
              </a:rPr>
              <a:t> دانشگاه بوعلی‌سینا، </a:t>
            </a:r>
            <a:br>
              <a:rPr lang="fa-IR" sz="2400" dirty="0">
                <a:cs typeface="B Nazanin" panose="00000400000000000000" pitchFamily="2" charset="-78"/>
              </a:rPr>
            </a:br>
            <a:r>
              <a:rPr lang="fa-IR" sz="2400" dirty="0">
                <a:cs typeface="B Nazanin" panose="00000400000000000000" pitchFamily="2" charset="-78"/>
              </a:rPr>
              <a:t>همدان</a:t>
            </a:r>
            <a:endParaRPr lang="en-US" sz="2400" dirty="0">
              <a:cs typeface="B Nazanin" panose="00000400000000000000" pitchFamily="2" charset="-78"/>
            </a:endParaRPr>
          </a:p>
        </p:txBody>
      </p:sp>
      <p:sp>
        <p:nvSpPr>
          <p:cNvPr id="14" name="TextBox 13">
            <a:extLst>
              <a:ext uri="{FF2B5EF4-FFF2-40B4-BE49-F238E27FC236}">
                <a16:creationId xmlns:a16="http://schemas.microsoft.com/office/drawing/2014/main" xmlns="" id="{E2FD5A40-0FFD-473C-AC41-AF223B157677}"/>
              </a:ext>
            </a:extLst>
          </p:cNvPr>
          <p:cNvSpPr txBox="1"/>
          <p:nvPr/>
        </p:nvSpPr>
        <p:spPr>
          <a:xfrm>
            <a:off x="8655803" y="6242994"/>
            <a:ext cx="3286363" cy="338554"/>
          </a:xfrm>
          <a:prstGeom prst="rect">
            <a:avLst/>
          </a:prstGeom>
          <a:noFill/>
        </p:spPr>
        <p:txBody>
          <a:bodyPr wrap="square" rtlCol="0">
            <a:spAutoFit/>
          </a:bodyPr>
          <a:lstStyle/>
          <a:p>
            <a:pPr algn="ctr" rtl="1"/>
            <a:r>
              <a:rPr lang="fa-IR" sz="1600" dirty="0" smtClean="0">
                <a:latin typeface="Arial Rounded MT Bold" panose="020F0704030504030204" pitchFamily="34" charset="0"/>
              </a:rPr>
              <a:t>*</a:t>
            </a:r>
            <a:r>
              <a:rPr lang="en-US" sz="1600" dirty="0" smtClean="0">
                <a:latin typeface="Arial Rounded MT Bold" panose="020F0704030504030204" pitchFamily="34" charset="0"/>
              </a:rPr>
              <a:t>rezabehbahani30@yahoo.com</a:t>
            </a:r>
            <a:endParaRPr lang="en-US" sz="1600" dirty="0">
              <a:latin typeface="Arial Rounded MT Bold" panose="020F0704030504030204" pitchFamily="34" charset="0"/>
            </a:endParaRPr>
          </a:p>
        </p:txBody>
      </p:sp>
      <p:pic>
        <p:nvPicPr>
          <p:cNvPr id="21" name="Picture 20">
            <a:extLst>
              <a:ext uri="{FF2B5EF4-FFF2-40B4-BE49-F238E27FC236}">
                <a16:creationId xmlns:a16="http://schemas.microsoft.com/office/drawing/2014/main" xmlns="" id="{3033B143-BBFB-4D7E-A1DD-E12A3ABA4528}"/>
              </a:ext>
            </a:extLst>
          </p:cNvPr>
          <p:cNvPicPr>
            <a:picLocks noChangeAspect="1"/>
          </p:cNvPicPr>
          <p:nvPr/>
        </p:nvPicPr>
        <p:blipFill rotWithShape="1">
          <a:blip r:embed="rId3">
            <a:extLst>
              <a:ext uri="{28A0092B-C50C-407E-A947-70E740481C1C}">
                <a14:useLocalDpi xmlns:a14="http://schemas.microsoft.com/office/drawing/2010/main" val="0"/>
              </a:ext>
            </a:extLst>
          </a:blip>
          <a:srcRect l="21315" r="27240"/>
          <a:stretch/>
        </p:blipFill>
        <p:spPr>
          <a:xfrm>
            <a:off x="249834" y="152864"/>
            <a:ext cx="2424531" cy="2356420"/>
          </a:xfrm>
          <a:prstGeom prst="rect">
            <a:avLst/>
          </a:prstGeom>
        </p:spPr>
      </p:pic>
      <p:pic>
        <p:nvPicPr>
          <p:cNvPr id="31" name="Picture 30">
            <a:extLst>
              <a:ext uri="{FF2B5EF4-FFF2-40B4-BE49-F238E27FC236}">
                <a16:creationId xmlns:a16="http://schemas.microsoft.com/office/drawing/2014/main" xmlns="" id="{A18F16A0-4C21-4EEC-A559-5B8671BBBF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27806" y="239980"/>
            <a:ext cx="1560447" cy="2182188"/>
          </a:xfrm>
          <a:prstGeom prst="rect">
            <a:avLst/>
          </a:prstGeom>
        </p:spPr>
      </p:pic>
    </p:spTree>
    <p:extLst>
      <p:ext uri="{BB962C8B-B14F-4D97-AF65-F5344CB8AC3E}">
        <p14:creationId xmlns:p14="http://schemas.microsoft.com/office/powerpoint/2010/main" val="2258103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تقدیر و تشکر</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a16="http://schemas.microsoft.com/office/drawing/2014/main" xmlns="" id="{CD442CE5-F8ED-4F59-87AA-1AD0444EF037}"/>
              </a:ext>
            </a:extLst>
          </p:cNvPr>
          <p:cNvSpPr>
            <a:spLocks noGrp="1"/>
          </p:cNvSpPr>
          <p:nvPr>
            <p:ph idx="1"/>
          </p:nvPr>
        </p:nvSpPr>
        <p:spPr>
          <a:xfrm>
            <a:off x="1446027" y="3155580"/>
            <a:ext cx="9027043" cy="2330820"/>
          </a:xfrm>
        </p:spPr>
        <p:txBody>
          <a:bodyPr>
            <a:normAutofit/>
          </a:bodyPr>
          <a:lstStyle/>
          <a:p>
            <a:pPr marL="0" indent="0" algn="ctr" rtl="1">
              <a:buNone/>
            </a:pPr>
            <a:r>
              <a:rPr lang="fa-IR" sz="3200" dirty="0" smtClean="0">
                <a:cs typeface="B Zar" panose="00000400000000000000" pitchFamily="2" charset="-78"/>
              </a:rPr>
              <a:t>از معاونت  پژوهش و فناوری دانشگاه </a:t>
            </a:r>
            <a:r>
              <a:rPr lang="fa-IR" sz="3200" dirty="0" smtClean="0">
                <a:cs typeface="B Zar" panose="00000400000000000000" pitchFamily="2" charset="-78"/>
              </a:rPr>
              <a:t>بوعلی سینا به خاطر پشتیبانی مالی </a:t>
            </a:r>
            <a:r>
              <a:rPr lang="fa-IR" sz="3200" dirty="0">
                <a:cs typeface="B Zar" panose="00000400000000000000" pitchFamily="2" charset="-78"/>
              </a:rPr>
              <a:t>د</a:t>
            </a:r>
            <a:r>
              <a:rPr lang="fa-IR" sz="3200" dirty="0" smtClean="0">
                <a:cs typeface="B Zar" panose="00000400000000000000" pitchFamily="2" charset="-78"/>
              </a:rPr>
              <a:t>ر چهارچوب پژوهانه به ح. </a:t>
            </a:r>
            <a:r>
              <a:rPr lang="fa-IR" sz="3200" dirty="0" smtClean="0">
                <a:cs typeface="B Zar" panose="00000400000000000000" pitchFamily="2" charset="-78"/>
              </a:rPr>
              <a:t>محسنی </a:t>
            </a:r>
            <a:r>
              <a:rPr lang="fa-IR" sz="3200" dirty="0" smtClean="0">
                <a:cs typeface="B Zar" panose="00000400000000000000" pitchFamily="2" charset="-78"/>
              </a:rPr>
              <a:t>برای </a:t>
            </a:r>
            <a:r>
              <a:rPr lang="fa-IR" sz="3200" dirty="0" smtClean="0">
                <a:cs typeface="B Zar" panose="00000400000000000000" pitchFamily="2" charset="-78"/>
              </a:rPr>
              <a:t>انجام مطالعات </a:t>
            </a:r>
            <a:r>
              <a:rPr lang="fa-IR" sz="3200" dirty="0" smtClean="0">
                <a:cs typeface="B Zar" panose="00000400000000000000" pitchFamily="2" charset="-78"/>
              </a:rPr>
              <a:t>صحرایی و آنالیز ژئوشیمیایی</a:t>
            </a:r>
            <a:r>
              <a:rPr lang="fa-IR" sz="3200" dirty="0" smtClean="0">
                <a:cs typeface="B Zar" panose="00000400000000000000" pitchFamily="2" charset="-78"/>
              </a:rPr>
              <a:t> </a:t>
            </a:r>
            <a:r>
              <a:rPr lang="fa-IR" sz="3200" dirty="0">
                <a:cs typeface="B Zar" panose="00000400000000000000" pitchFamily="2" charset="-78"/>
              </a:rPr>
              <a:t>پیرولیز راک-اول و </a:t>
            </a:r>
            <a:r>
              <a:rPr lang="fa-IR" sz="3200" dirty="0" smtClean="0">
                <a:cs typeface="B Zar" panose="00000400000000000000" pitchFamily="2" charset="-78"/>
              </a:rPr>
              <a:t>از پژوهشگاه صنعت نفت تهران به خاطر انجام </a:t>
            </a:r>
            <a:r>
              <a:rPr lang="fa-IR" sz="3200" dirty="0" smtClean="0">
                <a:cs typeface="B Zar" panose="00000400000000000000" pitchFamily="2" charset="-78"/>
              </a:rPr>
              <a:t>آنالیز </a:t>
            </a:r>
            <a:r>
              <a:rPr lang="fa-IR" sz="3200" dirty="0" smtClean="0">
                <a:cs typeface="B Zar" panose="00000400000000000000" pitchFamily="2" charset="-78"/>
              </a:rPr>
              <a:t>سپاسگزاری می گردد.</a:t>
            </a:r>
            <a:endParaRPr lang="en-US" sz="3200" dirty="0">
              <a:cs typeface="B Zar" panose="00000400000000000000" pitchFamily="2" charset="-78"/>
            </a:endParaRPr>
          </a:p>
        </p:txBody>
      </p:sp>
      <p:pic>
        <p:nvPicPr>
          <p:cNvPr id="5" name="Picture 4">
            <a:extLst>
              <a:ext uri="{FF2B5EF4-FFF2-40B4-BE49-F238E27FC236}">
                <a16:creationId xmlns:a16="http://schemas.microsoft.com/office/drawing/2014/main" xmlns="" id="{6D5C51EE-317C-4192-86A1-EAB7F4DD71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69045" y="640080"/>
            <a:ext cx="964461" cy="1348739"/>
          </a:xfrm>
          <a:prstGeom prst="rect">
            <a:avLst/>
          </a:prstGeom>
        </p:spPr>
      </p:pic>
    </p:spTree>
    <p:extLst>
      <p:ext uri="{BB962C8B-B14F-4D97-AF65-F5344CB8AC3E}">
        <p14:creationId xmlns:p14="http://schemas.microsoft.com/office/powerpoint/2010/main" val="24224916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منابع</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a16="http://schemas.microsoft.com/office/drawing/2014/main" xmlns="" id="{CD442CE5-F8ED-4F59-87AA-1AD0444EF037}"/>
              </a:ext>
            </a:extLst>
          </p:cNvPr>
          <p:cNvSpPr>
            <a:spLocks noGrp="1"/>
          </p:cNvSpPr>
          <p:nvPr>
            <p:ph idx="1"/>
          </p:nvPr>
        </p:nvSpPr>
        <p:spPr>
          <a:xfrm>
            <a:off x="372141" y="2336873"/>
            <a:ext cx="11621386" cy="4191518"/>
          </a:xfrm>
        </p:spPr>
        <p:txBody>
          <a:bodyPr>
            <a:normAutofit lnSpcReduction="10000"/>
          </a:bodyPr>
          <a:lstStyle/>
          <a:p>
            <a:pPr marL="0" lvl="0" indent="-457200" algn="just">
              <a:lnSpc>
                <a:spcPct val="100000"/>
              </a:lnSpc>
              <a:spcBef>
                <a:spcPts val="0"/>
              </a:spcBef>
            </a:pPr>
            <a:r>
              <a:rPr lang="en-US" sz="2000" dirty="0" err="1" smtClean="0">
                <a:latin typeface="Times New Roman" panose="02020603050405020304" pitchFamily="18" charset="0"/>
                <a:cs typeface="Times New Roman" panose="02020603050405020304" pitchFamily="18" charset="0"/>
              </a:rPr>
              <a:t>Abdollahie-Fard</a:t>
            </a:r>
            <a:r>
              <a:rPr lang="en-US" sz="2000" dirty="0" smtClean="0">
                <a:latin typeface="Times New Roman" panose="02020603050405020304" pitchFamily="18" charset="0"/>
                <a:cs typeface="Times New Roman" panose="02020603050405020304" pitchFamily="18" charset="0"/>
              </a:rPr>
              <a:t>, I., </a:t>
            </a:r>
            <a:r>
              <a:rPr lang="en-US" sz="2000" dirty="0" err="1" smtClean="0">
                <a:latin typeface="Times New Roman" panose="02020603050405020304" pitchFamily="18" charset="0"/>
                <a:cs typeface="Times New Roman" panose="02020603050405020304" pitchFamily="18" charset="0"/>
              </a:rPr>
              <a:t>Sherkati</a:t>
            </a:r>
            <a:r>
              <a:rPr lang="en-US" sz="2000" dirty="0" smtClean="0">
                <a:latin typeface="Times New Roman" panose="02020603050405020304" pitchFamily="18" charset="0"/>
                <a:cs typeface="Times New Roman" panose="02020603050405020304" pitchFamily="18" charset="0"/>
              </a:rPr>
              <a:t>, Sh., </a:t>
            </a:r>
            <a:r>
              <a:rPr lang="en-US" sz="2000" dirty="0" err="1" smtClean="0">
                <a:latin typeface="Times New Roman" panose="02020603050405020304" pitchFamily="18" charset="0"/>
                <a:cs typeface="Times New Roman" panose="02020603050405020304" pitchFamily="18" charset="0"/>
              </a:rPr>
              <a:t>McClay</a:t>
            </a:r>
            <a:r>
              <a:rPr lang="en-US" sz="2000" dirty="0" smtClean="0">
                <a:latin typeface="Times New Roman" panose="02020603050405020304" pitchFamily="18" charset="0"/>
                <a:cs typeface="Times New Roman" panose="02020603050405020304" pitchFamily="18" charset="0"/>
              </a:rPr>
              <a:t>, K., </a:t>
            </a:r>
            <a:r>
              <a:rPr lang="en-US" sz="2000" dirty="0" err="1" smtClean="0">
                <a:latin typeface="Times New Roman" panose="02020603050405020304" pitchFamily="18" charset="0"/>
                <a:cs typeface="Times New Roman" panose="02020603050405020304" pitchFamily="18" charset="0"/>
              </a:rPr>
              <a:t>Haq</a:t>
            </a:r>
            <a:r>
              <a:rPr lang="en-US" sz="2000" dirty="0" smtClean="0">
                <a:latin typeface="Times New Roman" panose="02020603050405020304" pitchFamily="18" charset="0"/>
                <a:cs typeface="Times New Roman" panose="02020603050405020304" pitchFamily="18" charset="0"/>
              </a:rPr>
              <a:t>, B. U., 2018, </a:t>
            </a:r>
            <a:r>
              <a:rPr lang="en-US" sz="2000" dirty="0" err="1" smtClean="0">
                <a:latin typeface="Times New Roman" panose="02020603050405020304" pitchFamily="18" charset="0"/>
                <a:cs typeface="Times New Roman" panose="02020603050405020304" pitchFamily="18" charset="0"/>
              </a:rPr>
              <a:t>Tectono</a:t>
            </a:r>
            <a:r>
              <a:rPr lang="en-US" sz="2000" dirty="0" smtClean="0">
                <a:latin typeface="Times New Roman" panose="02020603050405020304" pitchFamily="18" charset="0"/>
                <a:cs typeface="Times New Roman" panose="02020603050405020304" pitchFamily="18" charset="0"/>
              </a:rPr>
              <a:t>-sedimentary evolution of the Iranian Zagros in a global context and its impact on petroleum habitats. In: </a:t>
            </a:r>
            <a:r>
              <a:rPr lang="en-US" sz="2000" dirty="0" err="1" smtClean="0">
                <a:latin typeface="Times New Roman" panose="02020603050405020304" pitchFamily="18" charset="0"/>
                <a:cs typeface="Times New Roman" panose="02020603050405020304" pitchFamily="18" charset="0"/>
              </a:rPr>
              <a:t>Farzipour-Saein</a:t>
            </a:r>
            <a:r>
              <a:rPr lang="en-US" sz="2000" dirty="0" smtClean="0">
                <a:latin typeface="Times New Roman" panose="02020603050405020304" pitchFamily="18" charset="0"/>
                <a:cs typeface="Times New Roman" panose="02020603050405020304" pitchFamily="18" charset="0"/>
              </a:rPr>
              <a:t>, A. (ed.), , Tectonic and structural framework of the Zagros fold-thrust belt. Elsevier, 17-28.</a:t>
            </a:r>
            <a:endParaRPr lang="fa-IR" sz="2000" dirty="0" smtClean="0">
              <a:latin typeface="Times New Roman" panose="02020603050405020304" pitchFamily="18" charset="0"/>
              <a:cs typeface="Times New Roman" panose="02020603050405020304" pitchFamily="18" charset="0"/>
            </a:endParaRPr>
          </a:p>
          <a:p>
            <a:pPr marL="0" lvl="0" indent="-457200" algn="just">
              <a:lnSpc>
                <a:spcPct val="100000"/>
              </a:lnSpc>
              <a:spcBef>
                <a:spcPts val="0"/>
              </a:spcBef>
            </a:pPr>
            <a:endParaRPr lang="fa-IR" sz="2000" dirty="0">
              <a:latin typeface="Times New Roman" panose="02020603050405020304" pitchFamily="18" charset="0"/>
              <a:cs typeface="Times New Roman" panose="02020603050405020304" pitchFamily="18" charset="0"/>
            </a:endParaRPr>
          </a:p>
          <a:p>
            <a:pPr marL="0" lvl="0" indent="-457200" algn="just">
              <a:lnSpc>
                <a:spcPct val="100000"/>
              </a:lnSpc>
              <a:spcBef>
                <a:spcPts val="0"/>
              </a:spcBef>
            </a:pPr>
            <a:r>
              <a:rPr lang="en-US" sz="2000" dirty="0" smtClean="0">
                <a:latin typeface="Times New Roman" panose="02020603050405020304" pitchFamily="18" charset="0"/>
                <a:cs typeface="Times New Roman" panose="02020603050405020304" pitchFamily="18" charset="0"/>
              </a:rPr>
              <a:t>Harris</a:t>
            </a:r>
            <a:r>
              <a:rPr lang="en-US" sz="2000" dirty="0">
                <a:latin typeface="Times New Roman" panose="02020603050405020304" pitchFamily="18" charset="0"/>
                <a:cs typeface="Times New Roman" panose="02020603050405020304" pitchFamily="18" charset="0"/>
              </a:rPr>
              <a:t>, N.B., Freeman, K.H., </a:t>
            </a:r>
            <a:r>
              <a:rPr lang="en-US" sz="2000" dirty="0" err="1">
                <a:latin typeface="Times New Roman" panose="02020603050405020304" pitchFamily="18" charset="0"/>
                <a:cs typeface="Times New Roman" panose="02020603050405020304" pitchFamily="18" charset="0"/>
              </a:rPr>
              <a:t>Pancost</a:t>
            </a:r>
            <a:r>
              <a:rPr lang="en-US" sz="2000" dirty="0">
                <a:latin typeface="Times New Roman" panose="02020603050405020304" pitchFamily="18" charset="0"/>
                <a:cs typeface="Times New Roman" panose="02020603050405020304" pitchFamily="18" charset="0"/>
              </a:rPr>
              <a:t>, R.D., Mitchell, G.D., White, T.S., Bate, R.H</a:t>
            </a:r>
            <a:r>
              <a:rPr lang="en-US" sz="2000" dirty="0" smtClean="0">
                <a:latin typeface="Times New Roman" panose="02020603050405020304" pitchFamily="18" charset="0"/>
                <a:cs typeface="Times New Roman" panose="02020603050405020304" pitchFamily="18" charset="0"/>
              </a:rPr>
              <a:t>., 2005, </a:t>
            </a:r>
            <a:r>
              <a:rPr lang="en-US" sz="2000" dirty="0">
                <a:latin typeface="Times New Roman" panose="02020603050405020304" pitchFamily="18" charset="0"/>
                <a:cs typeface="Times New Roman" panose="02020603050405020304" pitchFamily="18" charset="0"/>
              </a:rPr>
              <a:t>Patterns of organic carbon enrichment in a lacustrine source rock in relation to </a:t>
            </a:r>
            <a:r>
              <a:rPr lang="en-US" sz="2000" dirty="0" err="1">
                <a:latin typeface="Times New Roman" panose="02020603050405020304" pitchFamily="18" charset="0"/>
                <a:cs typeface="Times New Roman" panose="02020603050405020304" pitchFamily="18" charset="0"/>
              </a:rPr>
              <a:t>paleo</a:t>
            </a:r>
            <a:r>
              <a:rPr lang="en-US" sz="2000" dirty="0">
                <a:latin typeface="Times New Roman" panose="02020603050405020304" pitchFamily="18" charset="0"/>
                <a:cs typeface="Times New Roman" panose="02020603050405020304" pitchFamily="18" charset="0"/>
              </a:rPr>
              <a:t>-lake level, Congo Basin, West Africa. In: Harris, N.B. (ed.), The deposition of organic carbon rich sediments: models, mechanisms, and consequences. SP. Pub. No. 82 SEPM, Tulsa, 103-123.</a:t>
            </a:r>
          </a:p>
          <a:p>
            <a:pPr marL="0" lvl="0" indent="-457200" algn="just">
              <a:lnSpc>
                <a:spcPct val="100000"/>
              </a:lnSpc>
              <a:spcBef>
                <a:spcPts val="0"/>
              </a:spcBef>
            </a:pPr>
            <a:r>
              <a:rPr lang="en-US" sz="2000" dirty="0">
                <a:latin typeface="Times New Roman" panose="02020603050405020304" pitchFamily="18" charset="0"/>
                <a:cs typeface="Times New Roman" panose="02020603050405020304" pitchFamily="18" charset="0"/>
              </a:rPr>
              <a:t>Hunt, J. M., 1996, Petroleum geochemistry and geology. 2</a:t>
            </a:r>
            <a:r>
              <a:rPr lang="en-US" sz="2000" baseline="30000" dirty="0">
                <a:latin typeface="Times New Roman" panose="02020603050405020304" pitchFamily="18" charset="0"/>
                <a:cs typeface="Times New Roman" panose="02020603050405020304" pitchFamily="18" charset="0"/>
              </a:rPr>
              <a:t>nd</a:t>
            </a:r>
            <a:r>
              <a:rPr lang="en-US" sz="2000" dirty="0">
                <a:latin typeface="Times New Roman" panose="02020603050405020304" pitchFamily="18" charset="0"/>
                <a:cs typeface="Times New Roman" panose="02020603050405020304" pitchFamily="18" charset="0"/>
              </a:rPr>
              <a:t> ed., New York, Freeman, 743 p.</a:t>
            </a:r>
          </a:p>
          <a:p>
            <a:pPr marL="0" lvl="0" indent="-457200" algn="just">
              <a:lnSpc>
                <a:spcPct val="100000"/>
              </a:lnSpc>
              <a:spcBef>
                <a:spcPts val="0"/>
              </a:spcBef>
            </a:pPr>
            <a:r>
              <a:rPr lang="en-US" sz="2000" dirty="0">
                <a:latin typeface="Times New Roman" panose="02020603050405020304" pitchFamily="18" charset="0"/>
                <a:cs typeface="Times New Roman" panose="02020603050405020304" pitchFamily="18" charset="0"/>
              </a:rPr>
              <a:t>Jones, R. W., 1987, Organic </a:t>
            </a:r>
            <a:r>
              <a:rPr lang="en-US" sz="2000" dirty="0" err="1">
                <a:latin typeface="Times New Roman" panose="02020603050405020304" pitchFamily="18" charset="0"/>
                <a:cs typeface="Times New Roman" panose="02020603050405020304" pitchFamily="18" charset="0"/>
              </a:rPr>
              <a:t>facies</a:t>
            </a:r>
            <a:r>
              <a:rPr lang="en-US" sz="2000" dirty="0">
                <a:latin typeface="Times New Roman" panose="02020603050405020304" pitchFamily="18" charset="0"/>
                <a:cs typeface="Times New Roman" panose="02020603050405020304" pitchFamily="18" charset="0"/>
              </a:rPr>
              <a:t>. In: Brooks, J., </a:t>
            </a:r>
            <a:r>
              <a:rPr lang="en-US" sz="2000" dirty="0" err="1">
                <a:latin typeface="Times New Roman" panose="02020603050405020304" pitchFamily="18" charset="0"/>
                <a:cs typeface="Times New Roman" panose="02020603050405020304" pitchFamily="18" charset="0"/>
              </a:rPr>
              <a:t>Welte</a:t>
            </a:r>
            <a:r>
              <a:rPr lang="en-US" sz="2000" dirty="0">
                <a:latin typeface="Times New Roman" panose="02020603050405020304" pitchFamily="18" charset="0"/>
                <a:cs typeface="Times New Roman" panose="02020603050405020304" pitchFamily="18" charset="0"/>
              </a:rPr>
              <a:t>, D., (ed.), Advances in petroleum geochemistry. London, Academic Press, 2, 1-90.</a:t>
            </a:r>
          </a:p>
          <a:p>
            <a:pPr marL="0" lvl="0" indent="-457200" algn="just">
              <a:lnSpc>
                <a:spcPct val="100000"/>
              </a:lnSpc>
              <a:spcBef>
                <a:spcPts val="0"/>
              </a:spcBef>
            </a:pPr>
            <a:r>
              <a:rPr lang="en-US" sz="2000" dirty="0">
                <a:latin typeface="Times New Roman" panose="02020603050405020304" pitchFamily="18" charset="0"/>
                <a:cs typeface="Times New Roman" panose="02020603050405020304" pitchFamily="18" charset="0"/>
              </a:rPr>
              <a:t>Peters, K. E., </a:t>
            </a:r>
            <a:r>
              <a:rPr lang="en-US" sz="2000" dirty="0" err="1">
                <a:latin typeface="Times New Roman" panose="02020603050405020304" pitchFamily="18" charset="0"/>
                <a:cs typeface="Times New Roman" panose="02020603050405020304" pitchFamily="18" charset="0"/>
              </a:rPr>
              <a:t>Cassa</a:t>
            </a:r>
            <a:r>
              <a:rPr lang="en-US" sz="2000" dirty="0">
                <a:latin typeface="Times New Roman" panose="02020603050405020304" pitchFamily="18" charset="0"/>
                <a:cs typeface="Times New Roman" panose="02020603050405020304" pitchFamily="18" charset="0"/>
              </a:rPr>
              <a:t>, M. R., 1994, Applied source rock geochemistry. In: </a:t>
            </a:r>
            <a:r>
              <a:rPr lang="en-US" sz="2000" dirty="0" err="1">
                <a:latin typeface="Times New Roman" panose="02020603050405020304" pitchFamily="18" charset="0"/>
                <a:cs typeface="Times New Roman" panose="02020603050405020304" pitchFamily="18" charset="0"/>
              </a:rPr>
              <a:t>Magoon</a:t>
            </a:r>
            <a:r>
              <a:rPr lang="en-US" sz="2000" dirty="0">
                <a:latin typeface="Times New Roman" panose="02020603050405020304" pitchFamily="18" charset="0"/>
                <a:cs typeface="Times New Roman" panose="02020603050405020304" pitchFamily="18" charset="0"/>
              </a:rPr>
              <a:t>, L. B., Dow W. G. (ed.), the Petroleum System – From Source to Trap. American Association of Petroleum Geologists Memoirs 60, 93-120.</a:t>
            </a:r>
          </a:p>
          <a:p>
            <a:pPr marL="0" indent="324000" algn="just">
              <a:lnSpc>
                <a:spcPct val="100000"/>
              </a:lnSpc>
              <a:spcBef>
                <a:spcPts val="0"/>
              </a:spcBef>
            </a:pPr>
            <a:endParaRPr lang="en-US" sz="2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EFFEB705-9D7B-4CA2-A8EA-4EB42D84D9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69045" y="640080"/>
            <a:ext cx="964461" cy="1348739"/>
          </a:xfrm>
          <a:prstGeom prst="rect">
            <a:avLst/>
          </a:prstGeom>
        </p:spPr>
      </p:pic>
    </p:spTree>
    <p:extLst>
      <p:ext uri="{BB962C8B-B14F-4D97-AF65-F5344CB8AC3E}">
        <p14:creationId xmlns:p14="http://schemas.microsoft.com/office/powerpoint/2010/main" val="42424854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چکیده</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a16="http://schemas.microsoft.com/office/drawing/2014/main" xmlns="" id="{CD442CE5-F8ED-4F59-87AA-1AD0444EF037}"/>
              </a:ext>
            </a:extLst>
          </p:cNvPr>
          <p:cNvSpPr>
            <a:spLocks noGrp="1"/>
          </p:cNvSpPr>
          <p:nvPr>
            <p:ph idx="1"/>
          </p:nvPr>
        </p:nvSpPr>
        <p:spPr>
          <a:xfrm>
            <a:off x="372141" y="2336873"/>
            <a:ext cx="11621386" cy="3744543"/>
          </a:xfrm>
        </p:spPr>
        <p:txBody>
          <a:bodyPr>
            <a:normAutofit/>
          </a:bodyPr>
          <a:lstStyle/>
          <a:p>
            <a:pPr marL="0" indent="0" algn="just" rtl="1">
              <a:buNone/>
            </a:pPr>
            <a:r>
              <a:rPr lang="fa-IR" sz="2000" dirty="0" smtClean="0">
                <a:cs typeface="B Nazanin" panose="00000400000000000000" pitchFamily="2" charset="-78"/>
              </a:rPr>
              <a:t>سازند ایلام </a:t>
            </a:r>
            <a:r>
              <a:rPr lang="fa-IR" sz="2000" dirty="0">
                <a:cs typeface="B Nazanin" panose="00000400000000000000" pitchFamily="2" charset="-78"/>
              </a:rPr>
              <a:t>با سن </a:t>
            </a:r>
            <a:r>
              <a:rPr lang="fa-IR" sz="2000" dirty="0" smtClean="0">
                <a:cs typeface="B Nazanin" panose="00000400000000000000" pitchFamily="2" charset="-78"/>
              </a:rPr>
              <a:t>کرتاسه پسین </a:t>
            </a:r>
            <a:r>
              <a:rPr lang="fa-IR" sz="2000" dirty="0">
                <a:cs typeface="B Nazanin" panose="00000400000000000000" pitchFamily="2" charset="-78"/>
              </a:rPr>
              <a:t>به طور گسترده در </a:t>
            </a:r>
            <a:r>
              <a:rPr lang="fa-IR" sz="2000" dirty="0" smtClean="0">
                <a:cs typeface="B Nazanin" panose="00000400000000000000" pitchFamily="2" charset="-78"/>
              </a:rPr>
              <a:t>بخش باختری زیر زون لرستان (استان ایلام) رخنمون </a:t>
            </a:r>
            <a:r>
              <a:rPr lang="fa-IR" sz="2000" dirty="0">
                <a:cs typeface="B Nazanin" panose="00000400000000000000" pitchFamily="2" charset="-78"/>
              </a:rPr>
              <a:t>دارد. این </a:t>
            </a:r>
            <a:r>
              <a:rPr lang="fa-IR" sz="2000" dirty="0" smtClean="0">
                <a:cs typeface="B Nazanin" panose="00000400000000000000" pitchFamily="2" charset="-78"/>
              </a:rPr>
              <a:t>سازند </a:t>
            </a:r>
            <a:r>
              <a:rPr lang="fa-IR" sz="2000" dirty="0">
                <a:cs typeface="B Nazanin" panose="00000400000000000000" pitchFamily="2" charset="-78"/>
              </a:rPr>
              <a:t>در ناحیه </a:t>
            </a:r>
            <a:r>
              <a:rPr lang="fa-IR" sz="2000" dirty="0" smtClean="0">
                <a:cs typeface="B Nazanin" panose="00000400000000000000" pitchFamily="2" charset="-78"/>
              </a:rPr>
              <a:t>مورد مطالعه </a:t>
            </a:r>
            <a:r>
              <a:rPr lang="fa-IR" sz="2000" dirty="0">
                <a:cs typeface="B Nazanin" panose="00000400000000000000" pitchFamily="2" charset="-78"/>
              </a:rPr>
              <a:t>از </a:t>
            </a:r>
            <a:r>
              <a:rPr lang="fa-IR" sz="2000" dirty="0" smtClean="0">
                <a:cs typeface="B Nazanin" panose="00000400000000000000" pitchFamily="2" charset="-78"/>
              </a:rPr>
              <a:t>سنگ آهک (مادستون آهکی تا پکستون) و </a:t>
            </a:r>
            <a:r>
              <a:rPr lang="fa-IR" sz="2000" dirty="0">
                <a:cs typeface="B Nazanin" panose="00000400000000000000" pitchFamily="2" charset="-78"/>
              </a:rPr>
              <a:t>شیل تیره تشکیل شده است. هدف از این مطالعه، بررسی ژئوشیمی آلی، پتانسیل هیدروکربن­زایی، نوع </a:t>
            </a:r>
            <a:r>
              <a:rPr lang="fa-IR" sz="2000" dirty="0" smtClean="0">
                <a:cs typeface="B Nazanin" panose="00000400000000000000" pitchFamily="2" charset="-78"/>
              </a:rPr>
              <a:t>کروژن و </a:t>
            </a:r>
            <a:r>
              <a:rPr lang="fa-IR" sz="2000" dirty="0">
                <a:cs typeface="B Nazanin" panose="00000400000000000000" pitchFamily="2" charset="-78"/>
              </a:rPr>
              <a:t>شناخت شرایط </a:t>
            </a:r>
            <a:r>
              <a:rPr lang="fa-IR" sz="2000" dirty="0" smtClean="0">
                <a:cs typeface="B Nazanin" panose="00000400000000000000" pitchFamily="2" charset="-78"/>
              </a:rPr>
              <a:t>رسوب­گذاری از جنبه انواع رخساره های آلی </a:t>
            </a:r>
            <a:r>
              <a:rPr lang="fa-IR" sz="2000" dirty="0">
                <a:cs typeface="B Nazanin" panose="00000400000000000000" pitchFamily="2" charset="-78"/>
              </a:rPr>
              <a:t>سازند </a:t>
            </a:r>
            <a:r>
              <a:rPr lang="fa-IR" sz="2000" dirty="0" smtClean="0">
                <a:cs typeface="B Nazanin" panose="00000400000000000000" pitchFamily="2" charset="-78"/>
              </a:rPr>
              <a:t>ایلام </a:t>
            </a:r>
            <a:r>
              <a:rPr lang="fa-IR" sz="2000" dirty="0">
                <a:cs typeface="B Nazanin" panose="00000400000000000000" pitchFamily="2" charset="-78"/>
              </a:rPr>
              <a:t>می­باشد. </a:t>
            </a:r>
            <a:r>
              <a:rPr lang="fa-IR" sz="2000" dirty="0" smtClean="0">
                <a:cs typeface="B Nazanin" panose="00000400000000000000" pitchFamily="2" charset="-78"/>
              </a:rPr>
              <a:t>56 </a:t>
            </a:r>
            <a:r>
              <a:rPr lang="fa-IR" sz="2000" dirty="0">
                <a:cs typeface="B Nazanin" panose="00000400000000000000" pitchFamily="2" charset="-78"/>
              </a:rPr>
              <a:t>نمونه از </a:t>
            </a:r>
            <a:r>
              <a:rPr lang="fa-IR" sz="2000" dirty="0" smtClean="0">
                <a:cs typeface="B Nazanin" panose="00000400000000000000" pitchFamily="2" charset="-78"/>
              </a:rPr>
              <a:t>شیل ها و سنگ آهک ها برداشت </a:t>
            </a:r>
            <a:r>
              <a:rPr lang="fa-IR" sz="2000" dirty="0">
                <a:cs typeface="B Nazanin" panose="00000400000000000000" pitchFamily="2" charset="-78"/>
              </a:rPr>
              <a:t>شد و مورد آنالیز راک-اول </a:t>
            </a:r>
            <a:r>
              <a:rPr lang="en-US" sz="2000" dirty="0">
                <a:latin typeface="Times New Roman" panose="02020603050405020304" pitchFamily="18" charset="0"/>
                <a:cs typeface="Times New Roman" panose="02020603050405020304" pitchFamily="18" charset="0"/>
              </a:rPr>
              <a:t>VI</a:t>
            </a:r>
            <a:r>
              <a:rPr lang="fa-IR" sz="2000" dirty="0">
                <a:cs typeface="B Nazanin" panose="00000400000000000000" pitchFamily="2" charset="-78"/>
              </a:rPr>
              <a:t> قرار گرفت. نتایج آنالیز ژئوشیمیایی نشان می­دهد که مقدار کربن آلی کل </a:t>
            </a:r>
            <a:r>
              <a:rPr lang="fa-IR" sz="2000" dirty="0" smtClean="0">
                <a:cs typeface="B Nazanin" panose="00000400000000000000" pitchFamily="2" charset="-78"/>
              </a:rPr>
              <a:t>بین 0/03 تا 1/71 </a:t>
            </a:r>
            <a:r>
              <a:rPr lang="fa-IR" sz="2000" dirty="0">
                <a:cs typeface="B Nazanin" panose="00000400000000000000" pitchFamily="2" charset="-78"/>
              </a:rPr>
              <a:t>درصد وزنی است. با توجه به شاخص­هایی </a:t>
            </a:r>
            <a:r>
              <a:rPr lang="fa-IR" sz="2000" dirty="0" smtClean="0">
                <a:cs typeface="B Nazanin" panose="00000400000000000000" pitchFamily="2" charset="-78"/>
              </a:rPr>
              <a:t>نظیر </a:t>
            </a:r>
            <a:r>
              <a:rPr lang="en-US" sz="2000" dirty="0" smtClean="0">
                <a:latin typeface="Times New Roman" panose="02020603050405020304" pitchFamily="18" charset="0"/>
                <a:cs typeface="Times New Roman" panose="02020603050405020304" pitchFamily="18" charset="0"/>
              </a:rPr>
              <a:t>HI</a:t>
            </a:r>
            <a:r>
              <a:rPr lang="fa-IR" sz="2000" dirty="0" smtClean="0">
                <a:latin typeface="Times New Roman" panose="02020603050405020304" pitchFamily="18" charset="0"/>
                <a:cs typeface="Times New Roman" panose="02020603050405020304" pitchFamily="18" charset="0"/>
              </a:rPr>
              <a:t> </a:t>
            </a:r>
            <a:r>
              <a:rPr lang="fa-IR" sz="2000" dirty="0" smtClean="0">
                <a:latin typeface="Times New Roman" panose="02020603050405020304" pitchFamily="18" charset="0"/>
                <a:cs typeface="B Nazanin" panose="00000400000000000000" pitchFamily="2" charset="-78"/>
              </a:rPr>
              <a:t>و کربن آلی کل</a:t>
            </a:r>
            <a:r>
              <a:rPr lang="fa-IR" sz="2000" dirty="0" smtClean="0">
                <a:cs typeface="B Nazanin" panose="00000400000000000000" pitchFamily="2" charset="-78"/>
              </a:rPr>
              <a:t>، </a:t>
            </a:r>
            <a:r>
              <a:rPr lang="fa-IR" sz="2000" dirty="0">
                <a:cs typeface="B Nazanin" panose="00000400000000000000" pitchFamily="2" charset="-78"/>
              </a:rPr>
              <a:t>سازند </a:t>
            </a:r>
            <a:r>
              <a:rPr lang="fa-IR" sz="2000" dirty="0" smtClean="0">
                <a:cs typeface="B Nazanin" panose="00000400000000000000" pitchFamily="2" charset="-78"/>
              </a:rPr>
              <a:t>ایلام در ناحیه مورد مطالعه در برخی افق ها فاقد توان تولید هیدروکربن و در سایر افق هایش </a:t>
            </a:r>
            <a:r>
              <a:rPr lang="fa-IR" sz="2000" dirty="0">
                <a:cs typeface="B Nazanin" panose="00000400000000000000" pitchFamily="2" charset="-78"/>
              </a:rPr>
              <a:t>توان </a:t>
            </a:r>
            <a:r>
              <a:rPr lang="fa-IR" sz="2000" dirty="0" smtClean="0">
                <a:cs typeface="B Nazanin" panose="00000400000000000000" pitchFamily="2" charset="-78"/>
              </a:rPr>
              <a:t>ضعیف تا نسبتا خوبی برای </a:t>
            </a:r>
            <a:r>
              <a:rPr lang="fa-IR" sz="2000" dirty="0">
                <a:cs typeface="B Nazanin" panose="00000400000000000000" pitchFamily="2" charset="-78"/>
              </a:rPr>
              <a:t>تولید هیدروکربن دارد. با توجه به مقادیر شاخص­ </a:t>
            </a:r>
            <a:r>
              <a:rPr lang="fa-IR" sz="2000" dirty="0" smtClean="0">
                <a:cs typeface="B Nazanin" panose="00000400000000000000" pitchFamily="2" charset="-78"/>
              </a:rPr>
              <a:t>هیدروژن، نمونه­های دارای پتانسیل تولید، نفت زا هستند. </a:t>
            </a:r>
            <a:r>
              <a:rPr lang="fa-IR" sz="2000" dirty="0">
                <a:cs typeface="B Nazanin" panose="00000400000000000000" pitchFamily="2" charset="-78"/>
              </a:rPr>
              <a:t>بررسی نتایج حاصل از این </a:t>
            </a:r>
            <a:r>
              <a:rPr lang="fa-IR" sz="2000" dirty="0" smtClean="0">
                <a:cs typeface="B Nazanin" panose="00000400000000000000" pitchFamily="2" charset="-78"/>
              </a:rPr>
              <a:t>پژوهش </a:t>
            </a:r>
            <a:r>
              <a:rPr lang="fa-IR" sz="2000" dirty="0">
                <a:cs typeface="B Nazanin" panose="00000400000000000000" pitchFamily="2" charset="-78"/>
              </a:rPr>
              <a:t>نشان داد که بیش­تر کروژن­های این سازند </a:t>
            </a:r>
            <a:r>
              <a:rPr lang="fa-IR" sz="2000" dirty="0" smtClean="0">
                <a:cs typeface="B Nazanin" panose="00000400000000000000" pitchFamily="2" charset="-78"/>
              </a:rPr>
              <a:t>از نوع </a:t>
            </a:r>
            <a:r>
              <a:rPr lang="en-US" sz="2000" dirty="0" smtClean="0">
                <a:latin typeface="Times New Roman" panose="02020603050405020304" pitchFamily="18" charset="0"/>
                <a:cs typeface="Times New Roman" panose="02020603050405020304" pitchFamily="18" charset="0"/>
              </a:rPr>
              <a:t>II</a:t>
            </a:r>
            <a:r>
              <a:rPr lang="fa-IR" sz="2000" dirty="0" smtClean="0">
                <a:cs typeface="B Nazanin" panose="00000400000000000000" pitchFamily="2" charset="-78"/>
              </a:rPr>
              <a:t> و </a:t>
            </a:r>
            <a:r>
              <a:rPr lang="en-US" sz="2000" dirty="0">
                <a:latin typeface="Times New Roman" panose="02020603050405020304" pitchFamily="18" charset="0"/>
                <a:cs typeface="Times New Roman" panose="02020603050405020304" pitchFamily="18" charset="0"/>
              </a:rPr>
              <a:t>III</a:t>
            </a:r>
            <a:r>
              <a:rPr lang="fa-IR" sz="2000" dirty="0">
                <a:cs typeface="B Nazanin" panose="00000400000000000000" pitchFamily="2" charset="-78"/>
              </a:rPr>
              <a:t> </a:t>
            </a:r>
            <a:r>
              <a:rPr lang="fa-IR" sz="2000" dirty="0" smtClean="0">
                <a:cs typeface="B Nazanin" panose="00000400000000000000" pitchFamily="2" charset="-78"/>
              </a:rPr>
              <a:t>هستند</a:t>
            </a:r>
            <a:r>
              <a:rPr lang="fa-IR" sz="2000" dirty="0">
                <a:cs typeface="B Nazanin" panose="00000400000000000000" pitchFamily="2" charset="-78"/>
              </a:rPr>
              <a:t>. </a:t>
            </a:r>
            <a:r>
              <a:rPr lang="fa-IR" sz="2000" dirty="0" smtClean="0">
                <a:cs typeface="B Nazanin" panose="00000400000000000000" pitchFamily="2" charset="-78"/>
              </a:rPr>
              <a:t>چگونگی </a:t>
            </a:r>
            <a:r>
              <a:rPr lang="fa-IR" sz="2000" dirty="0">
                <a:cs typeface="B Nazanin" panose="00000400000000000000" pitchFamily="2" charset="-78"/>
              </a:rPr>
              <a:t>توزیع نقاط در نمودار تعیین رخساره آلی بیانگر وجود رخساره­های آلی </a:t>
            </a:r>
            <a:r>
              <a:rPr lang="fa-IR" sz="2000" dirty="0" smtClean="0">
                <a:cs typeface="B Nazanin" panose="00000400000000000000" pitchFamily="2" charset="-78"/>
              </a:rPr>
              <a:t>گوناگون غالب </a:t>
            </a:r>
            <a:r>
              <a:rPr lang="en-US" sz="2000" dirty="0" smtClean="0">
                <a:latin typeface="Times New Roman" panose="02020603050405020304" pitchFamily="18" charset="0"/>
                <a:cs typeface="Times New Roman" panose="02020603050405020304" pitchFamily="18" charset="0"/>
              </a:rPr>
              <a:t>BC</a:t>
            </a:r>
            <a:r>
              <a:rPr lang="fa-IR" sz="2000" dirty="0" smtClean="0">
                <a:latin typeface="Times New Roman" panose="02020603050405020304" pitchFamily="18" charset="0"/>
                <a:cs typeface="Times New Roman" panose="02020603050405020304" pitchFamily="18" charset="0"/>
              </a:rPr>
              <a:t> (مواد آلی دریایی و </a:t>
            </a:r>
            <a:r>
              <a:rPr lang="fa-IR" sz="2000" dirty="0" smtClean="0">
                <a:cs typeface="B Nazanin" panose="00000400000000000000" pitchFamily="2" charset="-78"/>
              </a:rPr>
              <a:t> خشکی زی در شرایط فقیر از اکسیژن)، </a:t>
            </a:r>
            <a:r>
              <a:rPr lang="en-US" sz="2000" dirty="0" smtClean="0">
                <a:latin typeface="Times New Roman" panose="02020603050405020304" pitchFamily="18" charset="0"/>
                <a:cs typeface="Times New Roman" panose="02020603050405020304" pitchFamily="18" charset="0"/>
              </a:rPr>
              <a:t>C</a:t>
            </a:r>
            <a:r>
              <a:rPr lang="fa-IR" sz="2000" dirty="0" smtClean="0">
                <a:cs typeface="B Nazanin" panose="00000400000000000000" pitchFamily="2" charset="-78"/>
              </a:rPr>
              <a:t> (مواد آلی خشکی زی در شرایط اکسیدان) و</a:t>
            </a:r>
            <a:r>
              <a:rPr lang="en-US" sz="2000" dirty="0" smtClean="0">
                <a:latin typeface="Times New Roman" panose="02020603050405020304" pitchFamily="18" charset="0"/>
                <a:cs typeface="Times New Roman" panose="02020603050405020304" pitchFamily="18" charset="0"/>
              </a:rPr>
              <a:t>CD </a:t>
            </a:r>
            <a:r>
              <a:rPr lang="fa-IR" sz="2000" dirty="0" smtClean="0">
                <a:latin typeface="Times New Roman" panose="02020603050405020304" pitchFamily="18" charset="0"/>
                <a:cs typeface="Times New Roman" panose="02020603050405020304" pitchFamily="18" charset="0"/>
              </a:rPr>
              <a:t> </a:t>
            </a:r>
            <a:r>
              <a:rPr lang="fa-IR" sz="2000" dirty="0" smtClean="0">
                <a:cs typeface="B Nazanin" panose="00000400000000000000" pitchFamily="2" charset="-78"/>
              </a:rPr>
              <a:t>(مواد آلی جابجا شده و خشکی زی در شرایط اکسیدان) </a:t>
            </a:r>
            <a:r>
              <a:rPr lang="fa-IR" sz="2000" dirty="0">
                <a:cs typeface="B Nazanin" panose="00000400000000000000" pitchFamily="2" charset="-78"/>
              </a:rPr>
              <a:t>برای این واحد سنگی است. </a:t>
            </a:r>
            <a:endParaRPr lang="en-US" sz="2000" dirty="0">
              <a:cs typeface="B Nazanin" panose="00000400000000000000" pitchFamily="2" charset="-78"/>
            </a:endParaRPr>
          </a:p>
        </p:txBody>
      </p:sp>
      <p:sp>
        <p:nvSpPr>
          <p:cNvPr id="4" name="TextBox 3">
            <a:extLst>
              <a:ext uri="{FF2B5EF4-FFF2-40B4-BE49-F238E27FC236}">
                <a16:creationId xmlns:a16="http://schemas.microsoft.com/office/drawing/2014/main" xmlns="" id="{E87A4854-0A80-4A8B-A01B-5138B997FC58}"/>
              </a:ext>
            </a:extLst>
          </p:cNvPr>
          <p:cNvSpPr txBox="1"/>
          <p:nvPr/>
        </p:nvSpPr>
        <p:spPr>
          <a:xfrm>
            <a:off x="318977" y="6198373"/>
            <a:ext cx="11674549" cy="369332"/>
          </a:xfrm>
          <a:prstGeom prst="rect">
            <a:avLst/>
          </a:prstGeom>
          <a:noFill/>
        </p:spPr>
        <p:txBody>
          <a:bodyPr wrap="square" rtlCol="0">
            <a:spAutoFit/>
          </a:bodyPr>
          <a:lstStyle/>
          <a:p>
            <a:pPr algn="just" rtl="1"/>
            <a:r>
              <a:rPr lang="fa-IR" sz="1800" dirty="0">
                <a:cs typeface="B Nazanin" panose="00000400000000000000" pitchFamily="2" charset="-78"/>
              </a:rPr>
              <a:t>کلمات کلیدی: </a:t>
            </a:r>
            <a:r>
              <a:rPr lang="fa-IR" sz="1800" dirty="0" smtClean="0">
                <a:cs typeface="B Nazanin" panose="00000400000000000000" pitchFamily="2" charset="-78"/>
              </a:rPr>
              <a:t>سازند ایلام، زون لرستان، ژئوشیمی آلی، پتانسیل هیدروکربن زایی، پیرولیز راک-اول</a:t>
            </a:r>
            <a:endParaRPr lang="en-US" sz="1800" dirty="0">
              <a:cs typeface="B Nazanin" panose="00000400000000000000" pitchFamily="2" charset="-78"/>
            </a:endParaRPr>
          </a:p>
        </p:txBody>
      </p:sp>
      <p:pic>
        <p:nvPicPr>
          <p:cNvPr id="6" name="Picture 5">
            <a:extLst>
              <a:ext uri="{FF2B5EF4-FFF2-40B4-BE49-F238E27FC236}">
                <a16:creationId xmlns:a16="http://schemas.microsoft.com/office/drawing/2014/main" xmlns="" id="{35E87E67-4803-469C-BCD8-03ED717F3D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69045" y="640080"/>
            <a:ext cx="964461" cy="1348739"/>
          </a:xfrm>
          <a:prstGeom prst="rect">
            <a:avLst/>
          </a:prstGeom>
        </p:spPr>
      </p:pic>
    </p:spTree>
    <p:extLst>
      <p:ext uri="{BB962C8B-B14F-4D97-AF65-F5344CB8AC3E}">
        <p14:creationId xmlns:p14="http://schemas.microsoft.com/office/powerpoint/2010/main" val="25366668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مقدمه</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a16="http://schemas.microsoft.com/office/drawing/2014/main" xmlns="" id="{CD442CE5-F8ED-4F59-87AA-1AD0444EF037}"/>
              </a:ext>
            </a:extLst>
          </p:cNvPr>
          <p:cNvSpPr>
            <a:spLocks noGrp="1"/>
          </p:cNvSpPr>
          <p:nvPr>
            <p:ph idx="1"/>
          </p:nvPr>
        </p:nvSpPr>
        <p:spPr>
          <a:xfrm>
            <a:off x="372141" y="2336873"/>
            <a:ext cx="11621386" cy="4191518"/>
          </a:xfrm>
        </p:spPr>
        <p:txBody>
          <a:bodyPr>
            <a:normAutofit/>
          </a:bodyPr>
          <a:lstStyle/>
          <a:p>
            <a:pPr marL="0" indent="0" algn="just" rtl="1">
              <a:buNone/>
            </a:pPr>
            <a:r>
              <a:rPr lang="fa-IR" sz="2000" dirty="0" smtClean="0">
                <a:cs typeface="B Nazanin" panose="00000400000000000000" pitchFamily="2" charset="-78"/>
              </a:rPr>
              <a:t>توصيف </a:t>
            </a:r>
            <a:r>
              <a:rPr lang="fa-IR" sz="2000" dirty="0">
                <a:cs typeface="B Nazanin" panose="00000400000000000000" pitchFamily="2" charset="-78"/>
              </a:rPr>
              <a:t>مواد آلي موجود در سنگ‌هاي رسوبي يکي از اهداف اساسي دانش </a:t>
            </a:r>
            <a:r>
              <a:rPr lang="fa-IR" sz="2000" dirty="0" smtClean="0">
                <a:cs typeface="B Nazanin" panose="00000400000000000000" pitchFamily="2" charset="-78"/>
              </a:rPr>
              <a:t>ژئوشيمي آلی </a:t>
            </a:r>
            <a:r>
              <a:rPr lang="fa-IR" sz="2000" dirty="0">
                <a:cs typeface="B Nazanin" panose="00000400000000000000" pitchFamily="2" charset="-78"/>
              </a:rPr>
              <a:t>است و امروزه در ارزيابي توان هيدروکربن‌زايي دورنماهاي اکتشافي نفت و گاز </a:t>
            </a:r>
            <a:r>
              <a:rPr lang="fa-IR" sz="2000" dirty="0" smtClean="0">
                <a:cs typeface="B Nazanin" panose="00000400000000000000" pitchFamily="2" charset="-78"/>
              </a:rPr>
              <a:t>به ‌صورت </a:t>
            </a:r>
            <a:r>
              <a:rPr lang="fa-IR" sz="2000" dirty="0">
                <a:cs typeface="B Nazanin" panose="00000400000000000000" pitchFamily="2" charset="-78"/>
              </a:rPr>
              <a:t>مرحله‌اي حساس ظهور كرده است. طي دو دهه گذشته </a:t>
            </a:r>
            <a:r>
              <a:rPr lang="fa-IR" sz="2000" dirty="0" smtClean="0">
                <a:cs typeface="B Nazanin" panose="00000400000000000000" pitchFamily="2" charset="-78"/>
              </a:rPr>
              <a:t>پژوهشگران </a:t>
            </a:r>
            <a:r>
              <a:rPr lang="fa-IR" sz="2000" dirty="0">
                <a:cs typeface="B Nazanin" panose="00000400000000000000" pitchFamily="2" charset="-78"/>
              </a:rPr>
              <a:t>متعددی براي دستيابي به داده‌هاي توصیف­کننده مواد آلی شامل توان هيدروکربن‌زايي، بلوغ و نوع سنگ منشاء در حوضه‌هاي رسوبي مختلف از روش </a:t>
            </a:r>
            <a:r>
              <a:rPr lang="fa-IR" sz="2000" dirty="0" smtClean="0">
                <a:cs typeface="B Nazanin" panose="00000400000000000000" pitchFamily="2" charset="-78"/>
              </a:rPr>
              <a:t>پيروليز راک-اول </a:t>
            </a:r>
            <a:r>
              <a:rPr lang="fa-IR" sz="2000" dirty="0">
                <a:cs typeface="B Nazanin" panose="00000400000000000000" pitchFamily="2" charset="-78"/>
              </a:rPr>
              <a:t>استفاده کرده‌اند</a:t>
            </a:r>
            <a:r>
              <a:rPr lang="fa-IR" sz="2000" dirty="0" smtClean="0">
                <a:cs typeface="B Nazanin" panose="00000400000000000000" pitchFamily="2" charset="-78"/>
              </a:rPr>
              <a:t>.</a:t>
            </a:r>
          </a:p>
          <a:p>
            <a:pPr marL="0" indent="0" algn="just" rtl="1">
              <a:buNone/>
            </a:pPr>
            <a:r>
              <a:rPr lang="fa-IR" sz="2000" dirty="0" smtClean="0">
                <a:cs typeface="B Nazanin" panose="00000400000000000000" pitchFamily="2" charset="-78"/>
              </a:rPr>
              <a:t>سازند ایلام در زیر زون لرستان، فرو افتادگی دزفول، دشت آبادان و تا حدی در زیر زون فارس در کرتاسه پسین گسترش یافته است. این سازند در فرو افتادگی دزفول و دشت آبادان به عنوان سنگ مخزن معرفی شده است </a:t>
            </a:r>
            <a:r>
              <a:rPr lang="en-US" sz="2000" dirty="0" smtClean="0">
                <a:latin typeface="Times New Roman" panose="02020603050405020304" pitchFamily="18" charset="0"/>
                <a:cs typeface="Times New Roman" panose="02020603050405020304" pitchFamily="18" charset="0"/>
              </a:rPr>
              <a:t>(</a:t>
            </a:r>
            <a:r>
              <a:rPr lang="en-US" sz="2000" dirty="0" err="1" smtClean="0">
                <a:latin typeface="Times New Roman" panose="02020603050405020304" pitchFamily="18" charset="0"/>
                <a:cs typeface="Times New Roman" panose="02020603050405020304" pitchFamily="18" charset="0"/>
              </a:rPr>
              <a:t>Abdollahie-Fard</a:t>
            </a:r>
            <a:r>
              <a:rPr lang="en-US" sz="2000" dirty="0" smtClean="0">
                <a:latin typeface="Times New Roman" panose="02020603050405020304" pitchFamily="18" charset="0"/>
                <a:cs typeface="Times New Roman" panose="02020603050405020304" pitchFamily="18" charset="0"/>
              </a:rPr>
              <a:t> et al., 2018)</a:t>
            </a:r>
            <a:r>
              <a:rPr lang="fa-IR" sz="2000" dirty="0" smtClean="0">
                <a:cs typeface="B Nazanin" panose="00000400000000000000" pitchFamily="2" charset="-78"/>
              </a:rPr>
              <a:t>. با این حال و به رغم وجود توالی های  نسبتا ستبر سنگ آهکهای دانه ریز و شیل های تیره این واحد سنگی در زیر زون لرستان، هنوز پژوهش جامعی در مورد ژئوشیمی آلی و توان هیدرو کربن زایی احتمالی آن انجام نشده است.</a:t>
            </a:r>
          </a:p>
          <a:p>
            <a:pPr marL="0" indent="0" algn="just" rtl="1">
              <a:buNone/>
            </a:pPr>
            <a:r>
              <a:rPr lang="fa-IR" sz="2000" dirty="0" smtClean="0">
                <a:cs typeface="B Nazanin" panose="00000400000000000000" pitchFamily="2" charset="-78"/>
              </a:rPr>
              <a:t>در این پژوهش با بررسی نتایج حاصل از پیرولیز راک-اول، پتانسیل هیدروکربن زایی، نوع کروژن و توزیع رخساره های آلی توالی رسوبی کرتاسه پسین (سازند ایلام) بررسی می شود.</a:t>
            </a:r>
          </a:p>
          <a:p>
            <a:pPr marL="0" indent="0" algn="just" rtl="1">
              <a:buNone/>
            </a:pPr>
            <a:r>
              <a:rPr lang="fa-IR" sz="2000" dirty="0" smtClean="0">
                <a:cs typeface="B Nazanin" panose="00000400000000000000" pitchFamily="2" charset="-78"/>
              </a:rPr>
              <a:t>مناسب ترین را ه دسترسی به برش های مورد مطالعه (دو برش سطحی) از طریق محور ایلام-ملکشاهی (برش ملکشاهی) و ایلام-صالح آباد (برش صالح آباد) در استان ایلام می باشد.</a:t>
            </a:r>
            <a:endParaRPr lang="en-US" sz="2000" dirty="0">
              <a:cs typeface="B Nazanin" panose="00000400000000000000" pitchFamily="2" charset="-78"/>
            </a:endParaRPr>
          </a:p>
        </p:txBody>
      </p:sp>
      <p:pic>
        <p:nvPicPr>
          <p:cNvPr id="5" name="Picture 4">
            <a:extLst>
              <a:ext uri="{FF2B5EF4-FFF2-40B4-BE49-F238E27FC236}">
                <a16:creationId xmlns:a16="http://schemas.microsoft.com/office/drawing/2014/main" xmlns="" id="{A6B38261-3B3A-446C-91FB-C46963973A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69045" y="640080"/>
            <a:ext cx="964461" cy="1348739"/>
          </a:xfrm>
          <a:prstGeom prst="rect">
            <a:avLst/>
          </a:prstGeom>
        </p:spPr>
      </p:pic>
    </p:spTree>
    <p:extLst>
      <p:ext uri="{BB962C8B-B14F-4D97-AF65-F5344CB8AC3E}">
        <p14:creationId xmlns:p14="http://schemas.microsoft.com/office/powerpoint/2010/main" val="521715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روش‌ انجام تحقیق</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a16="http://schemas.microsoft.com/office/drawing/2014/main" xmlns="" id="{CD442CE5-F8ED-4F59-87AA-1AD0444EF037}"/>
              </a:ext>
            </a:extLst>
          </p:cNvPr>
          <p:cNvSpPr>
            <a:spLocks noGrp="1"/>
          </p:cNvSpPr>
          <p:nvPr>
            <p:ph idx="1"/>
          </p:nvPr>
        </p:nvSpPr>
        <p:spPr>
          <a:xfrm>
            <a:off x="372141" y="2336873"/>
            <a:ext cx="11621386" cy="4191518"/>
          </a:xfrm>
        </p:spPr>
        <p:txBody>
          <a:bodyPr>
            <a:normAutofit/>
          </a:bodyPr>
          <a:lstStyle/>
          <a:p>
            <a:pPr marL="0" indent="0" algn="just" rtl="1">
              <a:buNone/>
            </a:pPr>
            <a:r>
              <a:rPr lang="fa-IR" sz="2000" dirty="0" smtClean="0">
                <a:cs typeface="B Nazanin" panose="00000400000000000000" pitchFamily="2" charset="-78"/>
              </a:rPr>
              <a:t>در این پژوهش، شیل ها و سنگ آهک های سازند ایلام با استفاده از داده های پیرولیز راک-اول از دیدگاه پتانسیل هیدروکربن زایی بررسی شد. در مجموع 56 نمونه از افق های مختلف برای انجام مطالعات ژئوشیمیایی آلی به صورت سیستماتیک برداشت گردید. به منظور ارزیابی توان هیدروکربن زایی سازند ایلام از دستگاه پیرولیز راک-اول نوع </a:t>
            </a:r>
            <a:r>
              <a:rPr lang="en-US" sz="2000" dirty="0" smtClean="0">
                <a:latin typeface="Times New Roman" panose="02020603050405020304" pitchFamily="18" charset="0"/>
                <a:cs typeface="Times New Roman" panose="02020603050405020304" pitchFamily="18" charset="0"/>
              </a:rPr>
              <a:t>VI</a:t>
            </a:r>
            <a:r>
              <a:rPr lang="fa-IR" sz="2000" dirty="0" smtClean="0">
                <a:cs typeface="B Nazanin" panose="00000400000000000000" pitchFamily="2" charset="-78"/>
              </a:rPr>
              <a:t>  در پژوهشگاه صنعت نفت تهران استفاده شده است. این آنالیز، داده های با ارزشی از نوع کروژن، مقدار کربن آلی کل، شرایط اکسیداسون و احیای محیط رسوبی و مهاجرت هیدروکربن از سنگ منشا را در اختیار محققین قرار می دهد </a:t>
            </a:r>
            <a:r>
              <a:rPr lang="en-US" sz="2000" dirty="0" smtClean="0">
                <a:latin typeface="Times New Roman" panose="02020603050405020304" pitchFamily="18" charset="0"/>
                <a:cs typeface="Times New Roman" panose="02020603050405020304" pitchFamily="18" charset="0"/>
              </a:rPr>
              <a:t>Hunt,) (1996</a:t>
            </a:r>
            <a:r>
              <a:rPr lang="fa-IR" sz="2000" dirty="0" smtClean="0">
                <a:cs typeface="+mj-cs"/>
              </a:rPr>
              <a:t>. </a:t>
            </a:r>
            <a:r>
              <a:rPr lang="fa-IR" sz="2000" dirty="0" smtClean="0">
                <a:cs typeface="B Nazanin" panose="00000400000000000000" pitchFamily="2" charset="-78"/>
              </a:rPr>
              <a:t>در این مطالعه ارتباط بین پارامتر های پیرولیزی مقدار کربن آلی کل، شاخص های هیدروژن و اکسیژن مورد بررسی قرار گرفت.</a:t>
            </a:r>
          </a:p>
          <a:p>
            <a:pPr marL="0" indent="0" algn="just" rtl="1">
              <a:buNone/>
            </a:pPr>
            <a:r>
              <a:rPr lang="fa-IR" sz="2000" dirty="0" smtClean="0">
                <a:cs typeface="B Nazanin" panose="00000400000000000000" pitchFamily="2" charset="-78"/>
              </a:rPr>
              <a:t>نمونه های برداشت شده در طی عملیات صحرایی عمدتا از ژرفای 50 سانتی متری از سطح زمین اخذ شدند تا میزان تاثیر هوازدگی در آن ها حداقل باشد. </a:t>
            </a:r>
            <a:r>
              <a:rPr lang="fa-IR" sz="2000" baseline="-25000" dirty="0" smtClean="0">
                <a:latin typeface="Times New Roman" panose="02020603050405020304" pitchFamily="18" charset="0"/>
                <a:cs typeface="Times New Roman" panose="02020603050405020304" pitchFamily="18" charset="0"/>
              </a:rPr>
              <a:t>   </a:t>
            </a:r>
            <a:endParaRPr lang="en-US" sz="2000" dirty="0">
              <a:cs typeface="B Nazanin" panose="00000400000000000000" pitchFamily="2" charset="-78"/>
            </a:endParaRPr>
          </a:p>
        </p:txBody>
      </p:sp>
      <p:pic>
        <p:nvPicPr>
          <p:cNvPr id="5" name="Picture 4">
            <a:extLst>
              <a:ext uri="{FF2B5EF4-FFF2-40B4-BE49-F238E27FC236}">
                <a16:creationId xmlns:a16="http://schemas.microsoft.com/office/drawing/2014/main" xmlns="" id="{79A72965-92C4-43EC-BA79-F5DE8C4D5A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69045" y="640080"/>
            <a:ext cx="964461" cy="1348739"/>
          </a:xfrm>
          <a:prstGeom prst="rect">
            <a:avLst/>
          </a:prstGeom>
        </p:spPr>
      </p:pic>
    </p:spTree>
    <p:extLst>
      <p:ext uri="{BB962C8B-B14F-4D97-AF65-F5344CB8AC3E}">
        <p14:creationId xmlns:p14="http://schemas.microsoft.com/office/powerpoint/2010/main" val="29345724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992361-B0FB-4630-84F8-FB9889B2F01B}"/>
              </a:ext>
            </a:extLst>
          </p:cNvPr>
          <p:cNvSpPr>
            <a:spLocks noGrp="1"/>
          </p:cNvSpPr>
          <p:nvPr>
            <p:ph type="title"/>
          </p:nvPr>
        </p:nvSpPr>
        <p:spPr>
          <a:xfrm>
            <a:off x="528030" y="776584"/>
            <a:ext cx="9613905" cy="1020318"/>
          </a:xfrm>
        </p:spPr>
        <p:txBody>
          <a:bodyPr/>
          <a:lstStyle/>
          <a:p>
            <a:pPr algn="r" rtl="1"/>
            <a:r>
              <a:rPr lang="fa-IR" b="1" dirty="0" smtClean="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مطالعات ژئوشیمیایی</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a16="http://schemas.microsoft.com/office/drawing/2014/main" xmlns="" id="{CD442CE5-F8ED-4F59-87AA-1AD0444EF037}"/>
              </a:ext>
            </a:extLst>
          </p:cNvPr>
          <p:cNvSpPr>
            <a:spLocks noGrp="1"/>
          </p:cNvSpPr>
          <p:nvPr>
            <p:ph idx="1"/>
          </p:nvPr>
        </p:nvSpPr>
        <p:spPr>
          <a:xfrm>
            <a:off x="367378" y="1988819"/>
            <a:ext cx="11621386" cy="4191518"/>
          </a:xfrm>
        </p:spPr>
        <p:txBody>
          <a:bodyPr>
            <a:normAutofit/>
          </a:bodyPr>
          <a:lstStyle/>
          <a:p>
            <a:pPr marL="0" indent="0" algn="just" rtl="1">
              <a:buNone/>
            </a:pPr>
            <a:r>
              <a:rPr lang="fa-IR" sz="2000" dirty="0" smtClean="0">
                <a:cs typeface="B Nazanin" panose="00000400000000000000" pitchFamily="2" charset="-78"/>
              </a:rPr>
              <a:t>نتایج حاصل از آنالیز نمونه ها در نمودارهای ژئوشیمیایی متفاوت ترسیم و نتایج ان تفسیر و در بخش بحث آورده می شود. مقادیر شاخص پارامترهای حاصل از پیرولیز برای تعیین کیفیت، کمیت و بلوغ حرارتی سنگ های منشا </a:t>
            </a:r>
            <a:r>
              <a:rPr lang="en-US" sz="2000" dirty="0" smtClean="0">
                <a:latin typeface="Times New Roman" panose="02020603050405020304" pitchFamily="18" charset="0"/>
                <a:cs typeface="Times New Roman" panose="02020603050405020304" pitchFamily="18" charset="0"/>
              </a:rPr>
              <a:t>(Peters and </a:t>
            </a:r>
            <a:r>
              <a:rPr lang="en-US" sz="2000" dirty="0" err="1" smtClean="0">
                <a:latin typeface="Times New Roman" panose="02020603050405020304" pitchFamily="18" charset="0"/>
                <a:cs typeface="Times New Roman" panose="02020603050405020304" pitchFamily="18" charset="0"/>
              </a:rPr>
              <a:t>Cassa</a:t>
            </a:r>
            <a:r>
              <a:rPr lang="en-US" sz="2000" dirty="0" smtClean="0">
                <a:latin typeface="Times New Roman" panose="02020603050405020304" pitchFamily="18" charset="0"/>
                <a:cs typeface="Times New Roman" panose="02020603050405020304" pitchFamily="18" charset="0"/>
              </a:rPr>
              <a:t>, 1994)</a:t>
            </a:r>
            <a:r>
              <a:rPr lang="fa-IR" sz="2000" dirty="0" smtClean="0">
                <a:cs typeface="B Nazanin" panose="00000400000000000000" pitchFamily="2" charset="-78"/>
              </a:rPr>
              <a:t>  در جدول 1 ذکر شده است.</a:t>
            </a:r>
          </a:p>
          <a:p>
            <a:pPr marL="0" indent="0" algn="ctr" rtl="1">
              <a:buNone/>
            </a:pPr>
            <a:r>
              <a:rPr lang="fa-IR" sz="1800" dirty="0">
                <a:cs typeface="B Nazanin" panose="00000400000000000000" pitchFamily="2" charset="-78"/>
              </a:rPr>
              <a:t>جدول 1- مقادیر شاخص پارامتر­های حاصل از پیرولیز برای تعیین کیفیت، کمیت و بلوغ حرارتی سنگ­های منشا </a:t>
            </a:r>
            <a:r>
              <a:rPr lang="en-US" sz="1800" dirty="0">
                <a:latin typeface="Times New Roman" panose="02020603050405020304" pitchFamily="18" charset="0"/>
                <a:cs typeface="Times New Roman" panose="02020603050405020304" pitchFamily="18" charset="0"/>
              </a:rPr>
              <a:t>(Peters and </a:t>
            </a:r>
            <a:r>
              <a:rPr lang="en-US" sz="1800" dirty="0" err="1">
                <a:latin typeface="Times New Roman" panose="02020603050405020304" pitchFamily="18" charset="0"/>
                <a:cs typeface="Times New Roman" panose="02020603050405020304" pitchFamily="18" charset="0"/>
              </a:rPr>
              <a:t>Cassa</a:t>
            </a:r>
            <a:r>
              <a:rPr lang="en-US" sz="1800" dirty="0">
                <a:latin typeface="Times New Roman" panose="02020603050405020304" pitchFamily="18" charset="0"/>
                <a:cs typeface="Times New Roman" panose="02020603050405020304" pitchFamily="18" charset="0"/>
              </a:rPr>
              <a:t>, 1994)</a:t>
            </a:r>
            <a:r>
              <a:rPr lang="fa-IR" sz="1800" dirty="0">
                <a:cs typeface="B Nazanin" panose="00000400000000000000" pitchFamily="2" charset="-78"/>
              </a:rPr>
              <a:t>.</a:t>
            </a:r>
            <a:endParaRPr lang="en-US" sz="1800" dirty="0">
              <a:cs typeface="B Nazanin" panose="00000400000000000000" pitchFamily="2" charset="-78"/>
            </a:endParaRPr>
          </a:p>
        </p:txBody>
      </p:sp>
      <p:pic>
        <p:nvPicPr>
          <p:cNvPr id="5" name="Picture 4">
            <a:extLst>
              <a:ext uri="{FF2B5EF4-FFF2-40B4-BE49-F238E27FC236}">
                <a16:creationId xmlns:a16="http://schemas.microsoft.com/office/drawing/2014/main" xmlns="" id="{FEEF616B-6895-4EB5-8917-E4E16E7077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69045" y="640080"/>
            <a:ext cx="964461" cy="1348739"/>
          </a:xfrm>
          <a:prstGeom prst="rect">
            <a:avLst/>
          </a:prstGeom>
        </p:spPr>
      </p:pic>
      <p:pic>
        <p:nvPicPr>
          <p:cNvPr id="1026" name="Picture 2" descr="total peters &amp; cassa 199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9171" y="3040912"/>
            <a:ext cx="5846694" cy="3558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61071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بحث و </a:t>
            </a:r>
            <a:r>
              <a:rPr lang="fa-IR" b="1" dirty="0" err="1">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نتیجه‌گیری</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a16="http://schemas.microsoft.com/office/drawing/2014/main" xmlns="" id="{CD442CE5-F8ED-4F59-87AA-1AD0444EF037}"/>
              </a:ext>
            </a:extLst>
          </p:cNvPr>
          <p:cNvSpPr>
            <a:spLocks noGrp="1"/>
          </p:cNvSpPr>
          <p:nvPr>
            <p:ph idx="1"/>
          </p:nvPr>
        </p:nvSpPr>
        <p:spPr>
          <a:xfrm>
            <a:off x="372141" y="2336873"/>
            <a:ext cx="11621386" cy="4191518"/>
          </a:xfrm>
        </p:spPr>
        <p:txBody>
          <a:bodyPr>
            <a:normAutofit/>
          </a:bodyPr>
          <a:lstStyle/>
          <a:p>
            <a:pPr marL="0" indent="0" algn="just" rtl="1">
              <a:buNone/>
            </a:pPr>
            <a:r>
              <a:rPr lang="fa-IR" sz="2000" dirty="0">
                <a:cs typeface="B Nazanin" panose="00000400000000000000" pitchFamily="2" charset="-78"/>
              </a:rPr>
              <a:t>مطالعاتی که بر روی رسوبات دارای مواد آلی در نقاط مختلف جهان انجام شده است، نشان می­دهد که در </a:t>
            </a:r>
            <a:r>
              <a:rPr lang="en-US" sz="2000" dirty="0" err="1">
                <a:latin typeface="Times New Roman" panose="02020603050405020304" pitchFamily="18" charset="0"/>
                <a:cs typeface="Times New Roman" panose="02020603050405020304" pitchFamily="18" charset="0"/>
              </a:rPr>
              <a:t>T</a:t>
            </a:r>
            <a:r>
              <a:rPr lang="en-US" sz="2000" baseline="-25000" dirty="0" err="1">
                <a:latin typeface="Times New Roman" panose="02020603050405020304" pitchFamily="18" charset="0"/>
                <a:cs typeface="Times New Roman" panose="02020603050405020304" pitchFamily="18" charset="0"/>
              </a:rPr>
              <a:t>max</a:t>
            </a:r>
            <a:r>
              <a:rPr lang="fa-IR" sz="2000" dirty="0">
                <a:cs typeface="B Nazanin" panose="00000400000000000000" pitchFamily="2" charset="-78"/>
              </a:rPr>
              <a:t> (435-465 درجه سانتی­گراد)، </a:t>
            </a:r>
            <a:r>
              <a:rPr lang="en-US" sz="2000" dirty="0">
                <a:latin typeface="Times New Roman" panose="02020603050405020304" pitchFamily="18" charset="0"/>
                <a:cs typeface="Times New Roman" panose="02020603050405020304" pitchFamily="18" charset="0"/>
              </a:rPr>
              <a:t>HI</a:t>
            </a:r>
            <a:r>
              <a:rPr lang="en-US" sz="2000" dirty="0">
                <a:cs typeface="B Nazanin" panose="00000400000000000000" pitchFamily="2" charset="-78"/>
              </a:rPr>
              <a:t> </a:t>
            </a:r>
            <a:r>
              <a:rPr lang="fa-IR" sz="2000" dirty="0">
                <a:cs typeface="B Nazanin" panose="00000400000000000000" pitchFamily="2" charset="-78"/>
              </a:rPr>
              <a:t>(بیش از 300 </a:t>
            </a:r>
            <a:r>
              <a:rPr lang="en-US" sz="2000" dirty="0">
                <a:latin typeface="Times New Roman" panose="02020603050405020304" pitchFamily="18" charset="0"/>
                <a:cs typeface="Times New Roman" panose="02020603050405020304" pitchFamily="18" charset="0"/>
              </a:rPr>
              <a:t>mg </a:t>
            </a:r>
            <a:r>
              <a:rPr lang="en-US" sz="2000" dirty="0" err="1">
                <a:latin typeface="Times New Roman" panose="02020603050405020304" pitchFamily="18" charset="0"/>
                <a:cs typeface="Times New Roman" panose="02020603050405020304" pitchFamily="18" charset="0"/>
              </a:rPr>
              <a:t>Hc</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gTOC</a:t>
            </a:r>
            <a:r>
              <a:rPr lang="fa-IR" sz="2000" dirty="0">
                <a:cs typeface="B Nazanin" panose="00000400000000000000" pitchFamily="2" charset="-78"/>
              </a:rPr>
              <a:t>)، </a:t>
            </a:r>
            <a:r>
              <a:rPr lang="en-US" sz="2000" dirty="0">
                <a:latin typeface="Times New Roman" panose="02020603050405020304" pitchFamily="18" charset="0"/>
                <a:cs typeface="Times New Roman" panose="02020603050405020304" pitchFamily="18" charset="0"/>
              </a:rPr>
              <a:t>S</a:t>
            </a:r>
            <a:r>
              <a:rPr lang="en-US" sz="2000" baseline="-25000" dirty="0">
                <a:latin typeface="Times New Roman" panose="02020603050405020304" pitchFamily="18" charset="0"/>
                <a:cs typeface="Times New Roman" panose="02020603050405020304" pitchFamily="18" charset="0"/>
              </a:rPr>
              <a:t>1</a:t>
            </a:r>
            <a:r>
              <a:rPr lang="en-US" sz="2000" dirty="0">
                <a:cs typeface="B Nazanin" panose="00000400000000000000" pitchFamily="2" charset="-78"/>
              </a:rPr>
              <a:t> </a:t>
            </a:r>
            <a:r>
              <a:rPr lang="fa-IR" sz="2000" dirty="0">
                <a:cs typeface="B Nazanin" panose="00000400000000000000" pitchFamily="2" charset="-78"/>
              </a:rPr>
              <a:t>(بیش از 2 </a:t>
            </a:r>
            <a:r>
              <a:rPr lang="en-US" sz="2000" dirty="0">
                <a:latin typeface="Times New Roman" panose="02020603050405020304" pitchFamily="18" charset="0"/>
                <a:cs typeface="Times New Roman" panose="02020603050405020304" pitchFamily="18" charset="0"/>
              </a:rPr>
              <a:t>mg </a:t>
            </a:r>
            <a:r>
              <a:rPr lang="en-US" sz="2000" dirty="0" err="1">
                <a:latin typeface="Times New Roman" panose="02020603050405020304" pitchFamily="18" charset="0"/>
                <a:cs typeface="Times New Roman" panose="02020603050405020304" pitchFamily="18" charset="0"/>
              </a:rPr>
              <a:t>Hc</a:t>
            </a:r>
            <a:r>
              <a:rPr lang="en-US" sz="2000" dirty="0">
                <a:latin typeface="Times New Roman" panose="02020603050405020304" pitchFamily="18" charset="0"/>
                <a:cs typeface="Times New Roman" panose="02020603050405020304" pitchFamily="18" charset="0"/>
              </a:rPr>
              <a:t>/g Rock</a:t>
            </a:r>
            <a:r>
              <a:rPr lang="fa-IR" sz="2000" dirty="0">
                <a:cs typeface="B Nazanin" panose="00000400000000000000" pitchFamily="2" charset="-78"/>
              </a:rPr>
              <a:t>)، </a:t>
            </a:r>
            <a:r>
              <a:rPr lang="en-US" sz="2000" dirty="0">
                <a:latin typeface="Times New Roman" panose="02020603050405020304" pitchFamily="18" charset="0"/>
                <a:cs typeface="Times New Roman" panose="02020603050405020304" pitchFamily="18" charset="0"/>
              </a:rPr>
              <a:t>S</a:t>
            </a:r>
            <a:r>
              <a:rPr lang="en-US" sz="2000" baseline="-25000" dirty="0">
                <a:latin typeface="Times New Roman" panose="02020603050405020304" pitchFamily="18" charset="0"/>
                <a:cs typeface="Times New Roman" panose="02020603050405020304" pitchFamily="18" charset="0"/>
              </a:rPr>
              <a:t>2</a:t>
            </a:r>
            <a:r>
              <a:rPr lang="en-US" sz="2000" dirty="0">
                <a:cs typeface="B Nazanin" panose="00000400000000000000" pitchFamily="2" charset="-78"/>
              </a:rPr>
              <a:t> </a:t>
            </a:r>
            <a:r>
              <a:rPr lang="fa-IR" sz="2000" dirty="0">
                <a:cs typeface="B Nazanin" panose="00000400000000000000" pitchFamily="2" charset="-78"/>
              </a:rPr>
              <a:t>( بیش از 10 </a:t>
            </a:r>
            <a:r>
              <a:rPr lang="en-US" sz="2000" dirty="0" err="1">
                <a:latin typeface="Times New Roman" panose="02020603050405020304" pitchFamily="18" charset="0"/>
                <a:cs typeface="Times New Roman" panose="02020603050405020304" pitchFamily="18" charset="0"/>
              </a:rPr>
              <a:t>mgHc</a:t>
            </a:r>
            <a:r>
              <a:rPr lang="en-US" sz="2000" dirty="0">
                <a:latin typeface="Times New Roman" panose="02020603050405020304" pitchFamily="18" charset="0"/>
                <a:cs typeface="Times New Roman" panose="02020603050405020304" pitchFamily="18" charset="0"/>
              </a:rPr>
              <a:t>/g Rock</a:t>
            </a:r>
            <a:r>
              <a:rPr lang="fa-IR" sz="2000" dirty="0" smtClean="0">
                <a:cs typeface="B Nazanin" panose="00000400000000000000" pitchFamily="2" charset="-78"/>
              </a:rPr>
              <a:t>) و </a:t>
            </a:r>
            <a:r>
              <a:rPr lang="en-US" sz="2000" dirty="0">
                <a:latin typeface="Times New Roman" panose="02020603050405020304" pitchFamily="18" charset="0"/>
                <a:cs typeface="Times New Roman" panose="02020603050405020304" pitchFamily="18" charset="0"/>
              </a:rPr>
              <a:t>TOC</a:t>
            </a:r>
            <a:r>
              <a:rPr lang="en-US" sz="2000" dirty="0">
                <a:cs typeface="B Nazanin" panose="00000400000000000000" pitchFamily="2" charset="-78"/>
              </a:rPr>
              <a:t> </a:t>
            </a:r>
            <a:r>
              <a:rPr lang="fa-IR" sz="2000" dirty="0">
                <a:cs typeface="B Nazanin" panose="00000400000000000000" pitchFamily="2" charset="-78"/>
              </a:rPr>
              <a:t>(بیش از 2 درصد وزنی</a:t>
            </a:r>
            <a:r>
              <a:rPr lang="fa-IR" sz="2000" dirty="0" smtClean="0">
                <a:cs typeface="B Nazanin" panose="00000400000000000000" pitchFamily="2" charset="-78"/>
              </a:rPr>
              <a:t>) </a:t>
            </a:r>
            <a:r>
              <a:rPr lang="fa-IR" sz="2000" dirty="0">
                <a:cs typeface="B Nazanin" panose="00000400000000000000" pitchFamily="2" charset="-78"/>
              </a:rPr>
              <a:t>شرایط برای ایجاد یک سنگ منشا با کیفیت بسیار خوب و تولید هیدرو­کربن مایع (نفت) </a:t>
            </a:r>
            <a:r>
              <a:rPr lang="fa-IR" sz="2000" dirty="0" smtClean="0">
                <a:cs typeface="B Nazanin" panose="00000400000000000000" pitchFamily="2" charset="-78"/>
              </a:rPr>
              <a:t>مهیاست (جدول 1) </a:t>
            </a:r>
            <a:r>
              <a:rPr lang="fa-IR" sz="2000" dirty="0">
                <a:cs typeface="+mj-cs"/>
              </a:rPr>
              <a:t>(</a:t>
            </a:r>
            <a:r>
              <a:rPr lang="en-US" sz="2000" dirty="0">
                <a:latin typeface="Times New Roman" panose="02020603050405020304" pitchFamily="18" charset="0"/>
                <a:cs typeface="Times New Roman" panose="02020603050405020304" pitchFamily="18" charset="0"/>
              </a:rPr>
              <a:t>Hunt,</a:t>
            </a:r>
            <a:r>
              <a:rPr lang="en-US" sz="2000" dirty="0">
                <a:cs typeface="+mj-cs"/>
              </a:rPr>
              <a:t> </a:t>
            </a:r>
            <a:r>
              <a:rPr lang="en-US" sz="2000" dirty="0">
                <a:latin typeface="Times New Roman" panose="02020603050405020304" pitchFamily="18" charset="0"/>
                <a:cs typeface="Times New Roman" panose="02020603050405020304" pitchFamily="18" charset="0"/>
              </a:rPr>
              <a:t>1996;</a:t>
            </a:r>
            <a:r>
              <a:rPr lang="en-US" sz="2000" dirty="0">
                <a:cs typeface="+mj-cs"/>
              </a:rPr>
              <a:t> </a:t>
            </a:r>
            <a:r>
              <a:rPr lang="en-US" sz="2000" dirty="0" smtClean="0">
                <a:latin typeface="Times New Roman" panose="02020603050405020304" pitchFamily="18" charset="0"/>
                <a:cs typeface="Times New Roman" panose="02020603050405020304" pitchFamily="18" charset="0"/>
              </a:rPr>
              <a:t>Harris </a:t>
            </a:r>
            <a:r>
              <a:rPr lang="en-US" sz="2000" dirty="0">
                <a:latin typeface="Times New Roman" panose="02020603050405020304" pitchFamily="18" charset="0"/>
                <a:cs typeface="Times New Roman" panose="02020603050405020304" pitchFamily="18" charset="0"/>
              </a:rPr>
              <a:t>et al., </a:t>
            </a:r>
            <a:r>
              <a:rPr lang="en-US" sz="2000" dirty="0" smtClean="0">
                <a:latin typeface="Times New Roman" panose="02020603050405020304" pitchFamily="18" charset="0"/>
                <a:cs typeface="Times New Roman" panose="02020603050405020304" pitchFamily="18" charset="0"/>
              </a:rPr>
              <a:t>2005</a:t>
            </a:r>
            <a:r>
              <a:rPr lang="fa-IR" sz="2000" dirty="0" smtClean="0">
                <a:cs typeface="+mj-cs"/>
              </a:rPr>
              <a:t>)</a:t>
            </a:r>
            <a:r>
              <a:rPr lang="fa-IR" sz="2000" dirty="0" smtClean="0">
                <a:cs typeface="B Nazanin" panose="00000400000000000000" pitchFamily="2" charset="-78"/>
              </a:rPr>
              <a:t>.</a:t>
            </a:r>
            <a:r>
              <a:rPr lang="fa-IR" sz="2000" dirty="0">
                <a:cs typeface="B Nazanin" panose="00000400000000000000" pitchFamily="2" charset="-78"/>
              </a:rPr>
              <a:t> نتایج آنالیز </a:t>
            </a:r>
            <a:r>
              <a:rPr lang="fa-IR" sz="2000" dirty="0" smtClean="0">
                <a:cs typeface="B Nazanin" panose="00000400000000000000" pitchFamily="2" charset="-78"/>
              </a:rPr>
              <a:t>ژئوشیمیایی سازند ایلام در ناحیه مورد مطالعه </a:t>
            </a:r>
            <a:r>
              <a:rPr lang="fa-IR" sz="2000" dirty="0">
                <a:cs typeface="B Nazanin" panose="00000400000000000000" pitchFamily="2" charset="-78"/>
              </a:rPr>
              <a:t>نشان می­دهد که مقدار کربن آلی کل بین 0/03 تا 1/71 درصد وزنی است. </a:t>
            </a:r>
            <a:endParaRPr lang="fa-IR" sz="2000" dirty="0" smtClean="0">
              <a:cs typeface="B Nazanin" panose="00000400000000000000" pitchFamily="2" charset="-78"/>
            </a:endParaRPr>
          </a:p>
          <a:p>
            <a:pPr marL="0" indent="0" algn="just" rtl="1">
              <a:buNone/>
            </a:pPr>
            <a:r>
              <a:rPr lang="ar-SA" sz="2000" dirty="0">
                <a:cs typeface="B Nazanin" panose="00000400000000000000" pitchFamily="2" charset="-78"/>
              </a:rPr>
              <a:t>در این بخش برای تعیین نوع ماده آلی (نوع کروژن) از نمودار</a:t>
            </a:r>
            <a:r>
              <a:rPr lang="ar-SA" sz="2000" dirty="0" smtClean="0">
                <a:cs typeface="B Nazanin" panose="00000400000000000000" pitchFamily="2" charset="-78"/>
              </a:rPr>
              <a:t>­</a:t>
            </a:r>
            <a:r>
              <a:rPr lang="en-US" sz="2000" dirty="0" smtClean="0">
                <a:cs typeface="B Nazanin" panose="00000400000000000000" pitchFamily="2" charset="-78"/>
              </a:rPr>
              <a:t> </a:t>
            </a:r>
            <a:r>
              <a:rPr lang="en-US" sz="2000" dirty="0" smtClean="0">
                <a:latin typeface="Times New Roman" panose="02020603050405020304" pitchFamily="18" charset="0"/>
                <a:cs typeface="Times New Roman" panose="02020603050405020304" pitchFamily="18" charset="0"/>
              </a:rPr>
              <a:t>HI/OI</a:t>
            </a:r>
            <a:r>
              <a:rPr lang="ar-SA" sz="2000" dirty="0" smtClean="0">
                <a:cs typeface="B Nazanin" panose="00000400000000000000" pitchFamily="2" charset="-78"/>
              </a:rPr>
              <a:t> </a:t>
            </a:r>
            <a:r>
              <a:rPr lang="en-US" sz="2000" dirty="0" smtClean="0">
                <a:latin typeface="Times New Roman" panose="02020603050405020304" pitchFamily="18" charset="0"/>
                <a:cs typeface="Times New Roman" panose="02020603050405020304" pitchFamily="18" charset="0"/>
              </a:rPr>
              <a:t>(Hunt, 1996) </a:t>
            </a:r>
            <a:r>
              <a:rPr lang="fa-IR" sz="2000" dirty="0" smtClean="0">
                <a:latin typeface="Times New Roman" panose="02020603050405020304" pitchFamily="18" charset="0"/>
                <a:cs typeface="Times New Roman" panose="02020603050405020304" pitchFamily="18" charset="0"/>
              </a:rPr>
              <a:t> </a:t>
            </a:r>
            <a:r>
              <a:rPr lang="fa-IR" sz="2000" dirty="0" smtClean="0">
                <a:cs typeface="B Nazanin" panose="00000400000000000000" pitchFamily="2" charset="-78"/>
              </a:rPr>
              <a:t>(شکل1)، جهت </a:t>
            </a:r>
            <a:r>
              <a:rPr lang="fa-IR" sz="2000" dirty="0">
                <a:cs typeface="B Nazanin" panose="00000400000000000000" pitchFamily="2" charset="-78"/>
              </a:rPr>
              <a:t>تعیین </a:t>
            </a:r>
            <a:r>
              <a:rPr lang="fa-IR" sz="2000" dirty="0" smtClean="0">
                <a:cs typeface="B Nazanin" panose="00000400000000000000" pitchFamily="2" charset="-78"/>
              </a:rPr>
              <a:t>پتانسیل و نوع هیدروکربن زایی از نمودار </a:t>
            </a:r>
            <a:r>
              <a:rPr lang="en-US" sz="2000" dirty="0">
                <a:latin typeface="Times New Roman" panose="02020603050405020304" pitchFamily="18" charset="0"/>
                <a:cs typeface="Times New Roman" panose="02020603050405020304" pitchFamily="18" charset="0"/>
              </a:rPr>
              <a:t>HI/TOC </a:t>
            </a:r>
            <a:r>
              <a:rPr lang="fa-IR" sz="2000" dirty="0" smtClean="0">
                <a:cs typeface="+mj-cs"/>
              </a:rPr>
              <a:t>  </a:t>
            </a:r>
            <a:r>
              <a:rPr lang="en-US" sz="2000" dirty="0" smtClean="0">
                <a:latin typeface="Times New Roman" panose="02020603050405020304" pitchFamily="18" charset="0"/>
                <a:cs typeface="Times New Roman" panose="02020603050405020304" pitchFamily="18" charset="0"/>
              </a:rPr>
              <a:t>(Hunt,</a:t>
            </a:r>
            <a:r>
              <a:rPr lang="en-US" sz="2000" dirty="0" smtClean="0">
                <a:cs typeface="+mj-cs"/>
              </a:rPr>
              <a:t> </a:t>
            </a:r>
            <a:r>
              <a:rPr lang="en-US" sz="2000" dirty="0" smtClean="0">
                <a:latin typeface="Times New Roman" panose="02020603050405020304" pitchFamily="18" charset="0"/>
                <a:cs typeface="Times New Roman" panose="02020603050405020304" pitchFamily="18" charset="0"/>
              </a:rPr>
              <a:t>1996)</a:t>
            </a:r>
            <a:r>
              <a:rPr lang="fa-IR" sz="2000" dirty="0" smtClean="0">
                <a:cs typeface="+mj-cs"/>
              </a:rPr>
              <a:t> </a:t>
            </a:r>
            <a:r>
              <a:rPr lang="fa-IR" sz="2000" dirty="0" smtClean="0">
                <a:cs typeface="B Nazanin" panose="00000400000000000000" pitchFamily="2" charset="-78"/>
              </a:rPr>
              <a:t>(شکل</a:t>
            </a:r>
            <a:r>
              <a:rPr lang="fa-IR" sz="2000" dirty="0">
                <a:cs typeface="B Nazanin" panose="00000400000000000000" pitchFamily="2" charset="-78"/>
              </a:rPr>
              <a:t>­ </a:t>
            </a:r>
            <a:r>
              <a:rPr lang="fa-IR" sz="2000" dirty="0" smtClean="0">
                <a:cs typeface="B Nazanin" panose="00000400000000000000" pitchFamily="2" charset="-78"/>
              </a:rPr>
              <a:t>2) و </a:t>
            </a:r>
            <a:r>
              <a:rPr lang="fa-IR" sz="2000" dirty="0">
                <a:cs typeface="B Nazanin" panose="00000400000000000000" pitchFamily="2" charset="-78"/>
              </a:rPr>
              <a:t>جهت تعیین رخساره­های آلی از </a:t>
            </a:r>
            <a:r>
              <a:rPr lang="fa-IR" sz="2000" dirty="0" smtClean="0">
                <a:cs typeface="B Nazanin" panose="00000400000000000000" pitchFamily="2" charset="-78"/>
              </a:rPr>
              <a:t>نمودا­ر </a:t>
            </a:r>
            <a:r>
              <a:rPr lang="en-US" sz="2000" dirty="0" smtClean="0">
                <a:latin typeface="Times New Roman" panose="02020603050405020304" pitchFamily="18" charset="0"/>
                <a:cs typeface="Times New Roman" panose="02020603050405020304" pitchFamily="18" charset="0"/>
              </a:rPr>
              <a:t>HI/OI</a:t>
            </a:r>
            <a:r>
              <a:rPr lang="fa-IR" sz="2000" dirty="0" smtClean="0">
                <a:cs typeface="B Nazanin" panose="00000400000000000000" pitchFamily="2" charset="-78"/>
              </a:rPr>
              <a:t> </a:t>
            </a:r>
            <a:r>
              <a:rPr lang="en-US" sz="2000" dirty="0" smtClean="0">
                <a:latin typeface="Times New Roman" panose="02020603050405020304" pitchFamily="18" charset="0"/>
                <a:cs typeface="Times New Roman" panose="02020603050405020304" pitchFamily="18" charset="0"/>
              </a:rPr>
              <a:t>(</a:t>
            </a:r>
            <a:r>
              <a:rPr lang="en-US" sz="2000" dirty="0" err="1" smtClean="0">
                <a:latin typeface="Times New Roman" panose="02020603050405020304" pitchFamily="18" charset="0"/>
                <a:cs typeface="Times New Roman" panose="02020603050405020304" pitchFamily="18" charset="0"/>
              </a:rPr>
              <a:t>Jonse</a:t>
            </a:r>
            <a:r>
              <a:rPr lang="en-US" sz="2000" dirty="0" smtClean="0">
                <a:latin typeface="Times New Roman" panose="02020603050405020304" pitchFamily="18" charset="0"/>
                <a:cs typeface="Times New Roman" panose="02020603050405020304" pitchFamily="18" charset="0"/>
              </a:rPr>
              <a:t>, 1987)</a:t>
            </a:r>
            <a:r>
              <a:rPr lang="fa-IR" sz="2000" dirty="0" smtClean="0">
                <a:cs typeface="+mj-cs"/>
              </a:rPr>
              <a:t> </a:t>
            </a:r>
            <a:r>
              <a:rPr lang="fa-IR" sz="2000" dirty="0">
                <a:cs typeface="B Nazanin" panose="00000400000000000000" pitchFamily="2" charset="-78"/>
              </a:rPr>
              <a:t>(</a:t>
            </a:r>
            <a:r>
              <a:rPr lang="fa-IR" sz="2000" dirty="0" smtClean="0">
                <a:cs typeface="B Nazanin" panose="00000400000000000000" pitchFamily="2" charset="-78"/>
              </a:rPr>
              <a:t>شکل­ 3) استفاده </a:t>
            </a:r>
            <a:r>
              <a:rPr lang="fa-IR" sz="2000" dirty="0">
                <a:cs typeface="B Nazanin" panose="00000400000000000000" pitchFamily="2" charset="-78"/>
              </a:rPr>
              <a:t>شده است. </a:t>
            </a:r>
            <a:endParaRPr lang="en-US" sz="2000" dirty="0">
              <a:cs typeface="B Nazanin" panose="00000400000000000000" pitchFamily="2" charset="-78"/>
            </a:endParaRPr>
          </a:p>
          <a:p>
            <a:pPr marL="0" indent="0" algn="just" rtl="1">
              <a:buNone/>
            </a:pPr>
            <a:endParaRPr lang="en-US" sz="2000" dirty="0">
              <a:cs typeface="B Nazanin" panose="00000400000000000000" pitchFamily="2" charset="-78"/>
            </a:endParaRPr>
          </a:p>
          <a:p>
            <a:pPr marL="0" indent="0" algn="r" rtl="1">
              <a:buNone/>
            </a:pPr>
            <a:r>
              <a:rPr lang="fa-IR" sz="2000" dirty="0" smtClean="0">
                <a:cs typeface="B Nazanin" panose="00000400000000000000" pitchFamily="2" charset="-78"/>
              </a:rPr>
              <a:t>                   </a:t>
            </a:r>
          </a:p>
          <a:p>
            <a:pPr marL="0" indent="0" algn="r" rtl="1">
              <a:buNone/>
            </a:pPr>
            <a:r>
              <a:rPr lang="fa-IR" sz="2000" dirty="0">
                <a:cs typeface="B Nazanin" panose="00000400000000000000" pitchFamily="2" charset="-78"/>
              </a:rPr>
              <a:t> </a:t>
            </a:r>
            <a:r>
              <a:rPr lang="fa-IR" sz="2000" dirty="0" smtClean="0">
                <a:cs typeface="B Nazanin" panose="00000400000000000000" pitchFamily="2" charset="-78"/>
              </a:rPr>
              <a:t>                            شکل 1- نمودار </a:t>
            </a:r>
            <a:r>
              <a:rPr lang="en-US" sz="2000" dirty="0">
                <a:latin typeface="Times New Roman" panose="02020603050405020304" pitchFamily="18" charset="0"/>
                <a:cs typeface="Times New Roman" panose="02020603050405020304" pitchFamily="18" charset="0"/>
              </a:rPr>
              <a:t>HI</a:t>
            </a:r>
            <a:r>
              <a:rPr lang="fa-IR" sz="2000" dirty="0"/>
              <a:t> </a:t>
            </a:r>
            <a:r>
              <a:rPr lang="fa-IR" sz="2000" dirty="0">
                <a:cs typeface="B Nazanin" panose="00000400000000000000" pitchFamily="2" charset="-78"/>
              </a:rPr>
              <a:t>در برابر </a:t>
            </a:r>
            <a:r>
              <a:rPr lang="en-US" sz="2000" dirty="0">
                <a:latin typeface="Times New Roman" panose="02020603050405020304" pitchFamily="18" charset="0"/>
                <a:cs typeface="Times New Roman" panose="02020603050405020304" pitchFamily="18" charset="0"/>
              </a:rPr>
              <a:t>OI</a:t>
            </a:r>
            <a:r>
              <a:rPr lang="fa-IR" sz="2000" dirty="0"/>
              <a:t> </a:t>
            </a:r>
            <a:r>
              <a:rPr lang="fa-IR" sz="2000" dirty="0">
                <a:cs typeface="B Nazanin" panose="00000400000000000000" pitchFamily="2" charset="-78"/>
              </a:rPr>
              <a:t>جهت </a:t>
            </a:r>
            <a:r>
              <a:rPr lang="fa-IR" sz="2000" dirty="0" smtClean="0">
                <a:cs typeface="B Nazanin" panose="00000400000000000000" pitchFamily="2" charset="-78"/>
              </a:rPr>
              <a:t>تعیین</a:t>
            </a:r>
          </a:p>
          <a:p>
            <a:pPr marL="0" indent="0" algn="r" rtl="1">
              <a:buNone/>
            </a:pPr>
            <a:r>
              <a:rPr lang="fa-IR" sz="2000" dirty="0" smtClean="0">
                <a:cs typeface="B Nazanin" panose="00000400000000000000" pitchFamily="2" charset="-78"/>
              </a:rPr>
              <a:t>                           </a:t>
            </a:r>
            <a:r>
              <a:rPr lang="fa-IR" sz="2000" dirty="0">
                <a:cs typeface="B Nazanin" panose="00000400000000000000" pitchFamily="2" charset="-78"/>
              </a:rPr>
              <a:t>نوع ماده </a:t>
            </a:r>
            <a:r>
              <a:rPr lang="fa-IR" sz="2000" dirty="0" smtClean="0">
                <a:cs typeface="B Nazanin" panose="00000400000000000000" pitchFamily="2" charset="-78"/>
              </a:rPr>
              <a:t>آلی در سازند ایلام </a:t>
            </a:r>
            <a:r>
              <a:rPr lang="en-US" sz="2000" dirty="0">
                <a:latin typeface="Times New Roman" panose="02020603050405020304" pitchFamily="18" charset="0"/>
                <a:cs typeface="Times New Roman" panose="02020603050405020304" pitchFamily="18" charset="0"/>
              </a:rPr>
              <a:t>(Hunt, 1996)</a:t>
            </a:r>
            <a:r>
              <a:rPr lang="fa-IR" sz="2000" dirty="0"/>
              <a:t>.</a:t>
            </a:r>
            <a:endParaRPr lang="en-US" sz="2000" dirty="0">
              <a:cs typeface="B Nazanin" panose="00000400000000000000" pitchFamily="2" charset="-78"/>
            </a:endParaRPr>
          </a:p>
        </p:txBody>
      </p:sp>
      <p:pic>
        <p:nvPicPr>
          <p:cNvPr id="5" name="Picture 4">
            <a:extLst>
              <a:ext uri="{FF2B5EF4-FFF2-40B4-BE49-F238E27FC236}">
                <a16:creationId xmlns:a16="http://schemas.microsoft.com/office/drawing/2014/main" xmlns="" id="{38680A9F-20EE-48C9-825B-41A0F5FCA1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69045" y="640080"/>
            <a:ext cx="964461" cy="1348739"/>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1427677" y="4337543"/>
            <a:ext cx="4353190" cy="2450716"/>
          </a:xfrm>
          <a:prstGeom prst="rect">
            <a:avLst/>
          </a:prstGeom>
          <a:noFill/>
          <a:ln>
            <a:solidFill>
              <a:schemeClr val="tx1"/>
            </a:solidFill>
          </a:ln>
        </p:spPr>
      </p:pic>
    </p:spTree>
    <p:extLst>
      <p:ext uri="{BB962C8B-B14F-4D97-AF65-F5344CB8AC3E}">
        <p14:creationId xmlns:p14="http://schemas.microsoft.com/office/powerpoint/2010/main" val="21735790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بحث و </a:t>
            </a:r>
            <a:r>
              <a:rPr lang="fa-IR" b="1" dirty="0" err="1">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نتیجه‌گیری</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a16="http://schemas.microsoft.com/office/drawing/2014/main" xmlns="" id="{CD442CE5-F8ED-4F59-87AA-1AD0444EF037}"/>
              </a:ext>
            </a:extLst>
          </p:cNvPr>
          <p:cNvSpPr>
            <a:spLocks noGrp="1"/>
          </p:cNvSpPr>
          <p:nvPr>
            <p:ph idx="1"/>
          </p:nvPr>
        </p:nvSpPr>
        <p:spPr>
          <a:xfrm>
            <a:off x="372141" y="2336873"/>
            <a:ext cx="11621386" cy="4191518"/>
          </a:xfrm>
        </p:spPr>
        <p:txBody>
          <a:bodyPr>
            <a:normAutofit/>
          </a:bodyPr>
          <a:lstStyle/>
          <a:p>
            <a:pPr marL="0" indent="0" algn="just" rtl="1">
              <a:buNone/>
            </a:pPr>
            <a:endParaRPr lang="fa-IR" sz="2000" dirty="0">
              <a:cs typeface="B Nazanin" panose="00000400000000000000" pitchFamily="2" charset="-78"/>
            </a:endParaRPr>
          </a:p>
          <a:p>
            <a:pPr marL="0" indent="0" algn="just" rtl="1">
              <a:buNone/>
            </a:pPr>
            <a:endParaRPr lang="fa-IR" sz="2000" dirty="0">
              <a:cs typeface="B Nazanin" panose="00000400000000000000" pitchFamily="2" charset="-78"/>
            </a:endParaRPr>
          </a:p>
          <a:p>
            <a:pPr marL="0" indent="0" algn="just" rtl="1">
              <a:buNone/>
            </a:pPr>
            <a:endParaRPr lang="fa-IR" sz="2000" dirty="0">
              <a:cs typeface="B Nazanin" panose="00000400000000000000" pitchFamily="2" charset="-78"/>
            </a:endParaRPr>
          </a:p>
          <a:p>
            <a:pPr marL="0" indent="0" algn="just" rtl="1">
              <a:buNone/>
            </a:pPr>
            <a:endParaRPr lang="fa-IR" sz="2000" dirty="0">
              <a:cs typeface="B Nazanin" panose="00000400000000000000" pitchFamily="2" charset="-78"/>
            </a:endParaRPr>
          </a:p>
          <a:p>
            <a:pPr marL="0" indent="0" algn="just" rtl="1">
              <a:buNone/>
            </a:pPr>
            <a:endParaRPr lang="fa-IR" sz="2000" dirty="0">
              <a:cs typeface="B Nazanin" panose="00000400000000000000" pitchFamily="2" charset="-78"/>
            </a:endParaRPr>
          </a:p>
          <a:p>
            <a:pPr marL="0" indent="0" algn="just" rtl="1">
              <a:buNone/>
            </a:pPr>
            <a:r>
              <a:rPr lang="fa-IR" sz="2000" dirty="0">
                <a:cs typeface="B Nazanin" panose="00000400000000000000" pitchFamily="2" charset="-78"/>
              </a:rPr>
              <a:t> </a:t>
            </a:r>
            <a:r>
              <a:rPr lang="fa-IR" sz="2000" dirty="0" smtClean="0">
                <a:cs typeface="B Nazanin" panose="00000400000000000000" pitchFamily="2" charset="-78"/>
              </a:rPr>
              <a:t>      شکل 2- </a:t>
            </a:r>
            <a:r>
              <a:rPr lang="fa-IR" sz="2000" dirty="0">
                <a:cs typeface="B Nazanin" panose="00000400000000000000" pitchFamily="2" charset="-78"/>
              </a:rPr>
              <a:t>نمودار</a:t>
            </a:r>
            <a:r>
              <a:rPr lang="fa-IR" sz="2000" dirty="0"/>
              <a:t>  </a:t>
            </a:r>
            <a:r>
              <a:rPr lang="fa-IR" sz="2000" dirty="0" smtClean="0"/>
              <a:t>‌</a:t>
            </a:r>
            <a:r>
              <a:rPr lang="en-US" sz="2000" dirty="0" smtClean="0">
                <a:latin typeface="Times New Roman" panose="02020603050405020304" pitchFamily="18" charset="0"/>
                <a:cs typeface="Times New Roman" panose="02020603050405020304" pitchFamily="18" charset="0"/>
              </a:rPr>
              <a:t>HI</a:t>
            </a:r>
            <a:r>
              <a:rPr lang="fa-IR" sz="2000" dirty="0" smtClean="0">
                <a:latin typeface="Times New Roman" panose="02020603050405020304" pitchFamily="18" charset="0"/>
                <a:cs typeface="Times New Roman" panose="02020603050405020304" pitchFamily="18" charset="0"/>
              </a:rPr>
              <a:t> </a:t>
            </a:r>
            <a:r>
              <a:rPr lang="fa-IR" sz="2000" dirty="0" smtClean="0">
                <a:cs typeface="B Nazanin" panose="00000400000000000000" pitchFamily="2" charset="-78"/>
              </a:rPr>
              <a:t>در </a:t>
            </a:r>
            <a:r>
              <a:rPr lang="fa-IR" sz="2000" dirty="0">
                <a:cs typeface="B Nazanin" panose="00000400000000000000" pitchFamily="2" charset="-78"/>
              </a:rPr>
              <a:t>مقابل </a:t>
            </a:r>
            <a:r>
              <a:rPr lang="en-US" sz="2000" dirty="0">
                <a:latin typeface="Times New Roman" panose="02020603050405020304" pitchFamily="18" charset="0"/>
                <a:cs typeface="Times New Roman" panose="02020603050405020304" pitchFamily="18" charset="0"/>
              </a:rPr>
              <a:t>TOC</a:t>
            </a:r>
            <a:r>
              <a:rPr lang="fa-IR" sz="2000" dirty="0"/>
              <a:t> </a:t>
            </a:r>
            <a:r>
              <a:rPr lang="fa-IR" sz="2000" dirty="0">
                <a:cs typeface="B Nazanin" panose="00000400000000000000" pitchFamily="2" charset="-78"/>
              </a:rPr>
              <a:t>برای تعیین </a:t>
            </a:r>
            <a:r>
              <a:rPr lang="fa-IR" sz="2000" dirty="0" smtClean="0">
                <a:cs typeface="B Nazanin" panose="00000400000000000000" pitchFamily="2" charset="-78"/>
              </a:rPr>
              <a:t>پتانسیل</a:t>
            </a:r>
          </a:p>
          <a:p>
            <a:pPr marL="0" indent="0" algn="just" rtl="1">
              <a:buNone/>
            </a:pPr>
            <a:r>
              <a:rPr lang="fa-IR" sz="2000" dirty="0" smtClean="0">
                <a:cs typeface="B Nazanin" panose="00000400000000000000" pitchFamily="2" charset="-78"/>
              </a:rPr>
              <a:t>         و </a:t>
            </a:r>
            <a:r>
              <a:rPr lang="fa-IR" sz="2000" dirty="0">
                <a:cs typeface="B Nazanin" panose="00000400000000000000" pitchFamily="2" charset="-78"/>
              </a:rPr>
              <a:t>نوع هیدروکربن­زایی نمونه­های مورد </a:t>
            </a:r>
            <a:r>
              <a:rPr lang="fa-IR" sz="2000" dirty="0" smtClean="0">
                <a:cs typeface="B Nazanin" panose="00000400000000000000" pitchFamily="2" charset="-78"/>
              </a:rPr>
              <a:t>آنالیز سازند ایلام</a:t>
            </a:r>
          </a:p>
          <a:p>
            <a:pPr marL="0" indent="0" algn="just" rtl="1">
              <a:buNone/>
            </a:pPr>
            <a:r>
              <a:rPr lang="fa-IR" sz="2000" dirty="0" smtClean="0">
                <a:cs typeface="B Nazanin" panose="00000400000000000000" pitchFamily="2" charset="-78"/>
              </a:rPr>
              <a:t>                                </a:t>
            </a:r>
            <a:r>
              <a:rPr lang="en-US" sz="2000" dirty="0" smtClean="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Hunt, 1996)</a:t>
            </a:r>
            <a:r>
              <a:rPr lang="fa-IR" sz="2000" dirty="0"/>
              <a:t>.</a:t>
            </a:r>
            <a:endParaRPr lang="en-US" sz="2000" dirty="0"/>
          </a:p>
          <a:p>
            <a:pPr marL="0" indent="0" algn="just" rtl="1">
              <a:buNone/>
            </a:pPr>
            <a:endParaRPr lang="en-US" sz="2000" dirty="0">
              <a:cs typeface="B Nazanin" panose="00000400000000000000" pitchFamily="2" charset="-78"/>
            </a:endParaRPr>
          </a:p>
        </p:txBody>
      </p:sp>
      <p:pic>
        <p:nvPicPr>
          <p:cNvPr id="5" name="Picture 4">
            <a:extLst>
              <a:ext uri="{FF2B5EF4-FFF2-40B4-BE49-F238E27FC236}">
                <a16:creationId xmlns:a16="http://schemas.microsoft.com/office/drawing/2014/main" xmlns="" id="{38680A9F-20EE-48C9-825B-41A0F5FCA1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69045" y="640080"/>
            <a:ext cx="964461" cy="1348739"/>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713788" y="2453816"/>
            <a:ext cx="5648266" cy="3908237"/>
          </a:xfrm>
          <a:prstGeom prst="rect">
            <a:avLst/>
          </a:prstGeom>
          <a:noFill/>
          <a:ln>
            <a:solidFill>
              <a:schemeClr val="tx1"/>
            </a:solidFill>
          </a:ln>
        </p:spPr>
      </p:pic>
    </p:spTree>
    <p:extLst>
      <p:ext uri="{BB962C8B-B14F-4D97-AF65-F5344CB8AC3E}">
        <p14:creationId xmlns:p14="http://schemas.microsoft.com/office/powerpoint/2010/main" val="29633069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بحث و </a:t>
            </a:r>
            <a:r>
              <a:rPr lang="fa-IR" b="1" dirty="0" err="1">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نتیجه‌گیری</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a16="http://schemas.microsoft.com/office/drawing/2014/main" xmlns="" id="{CD442CE5-F8ED-4F59-87AA-1AD0444EF037}"/>
              </a:ext>
            </a:extLst>
          </p:cNvPr>
          <p:cNvSpPr>
            <a:spLocks noGrp="1"/>
          </p:cNvSpPr>
          <p:nvPr>
            <p:ph idx="1"/>
          </p:nvPr>
        </p:nvSpPr>
        <p:spPr>
          <a:xfrm>
            <a:off x="372141" y="2336873"/>
            <a:ext cx="11621386" cy="4191518"/>
          </a:xfrm>
        </p:spPr>
        <p:txBody>
          <a:bodyPr>
            <a:normAutofit/>
          </a:bodyPr>
          <a:lstStyle/>
          <a:p>
            <a:pPr marL="0" indent="0" algn="just" rtl="1">
              <a:buNone/>
            </a:pPr>
            <a:endParaRPr lang="fa-IR" sz="2000" dirty="0" smtClean="0">
              <a:cs typeface="B Nazanin" panose="00000400000000000000" pitchFamily="2" charset="-78"/>
            </a:endParaRPr>
          </a:p>
          <a:p>
            <a:pPr marL="0" indent="0" algn="just" rtl="1">
              <a:buNone/>
            </a:pPr>
            <a:endParaRPr lang="fa-IR" sz="2000" dirty="0">
              <a:cs typeface="B Nazanin" panose="00000400000000000000" pitchFamily="2" charset="-78"/>
            </a:endParaRPr>
          </a:p>
          <a:p>
            <a:pPr marL="0" indent="0" algn="just" rtl="1">
              <a:buNone/>
            </a:pPr>
            <a:endParaRPr lang="fa-IR" sz="2000" dirty="0" smtClean="0">
              <a:cs typeface="B Nazanin" panose="00000400000000000000" pitchFamily="2" charset="-78"/>
            </a:endParaRPr>
          </a:p>
          <a:p>
            <a:pPr marL="0" indent="0" algn="just" rtl="1">
              <a:buNone/>
            </a:pPr>
            <a:endParaRPr lang="fa-IR" sz="2000" dirty="0">
              <a:cs typeface="B Nazanin" panose="00000400000000000000" pitchFamily="2" charset="-78"/>
            </a:endParaRPr>
          </a:p>
          <a:p>
            <a:pPr marL="0" indent="0" algn="just" rtl="1">
              <a:buNone/>
            </a:pPr>
            <a:endParaRPr lang="fa-IR" sz="2000" dirty="0" smtClean="0">
              <a:cs typeface="B Nazanin" panose="00000400000000000000" pitchFamily="2" charset="-78"/>
            </a:endParaRPr>
          </a:p>
          <a:p>
            <a:pPr marL="0" indent="0" algn="just" rtl="1">
              <a:buNone/>
            </a:pPr>
            <a:r>
              <a:rPr lang="fa-IR" sz="2000" dirty="0" smtClean="0">
                <a:cs typeface="B Nazanin" panose="00000400000000000000" pitchFamily="2" charset="-78"/>
              </a:rPr>
              <a:t>          شکل 3- </a:t>
            </a:r>
            <a:r>
              <a:rPr lang="fa-IR" sz="2000" dirty="0">
                <a:cs typeface="B Nazanin" panose="00000400000000000000" pitchFamily="2" charset="-78"/>
              </a:rPr>
              <a:t>نمودار</a:t>
            </a:r>
            <a:r>
              <a:rPr lang="fa-IR" sz="2000" dirty="0"/>
              <a:t> </a:t>
            </a:r>
            <a:r>
              <a:rPr lang="en-US" sz="2000" dirty="0">
                <a:latin typeface="Times New Roman" panose="02020603050405020304" pitchFamily="18" charset="0"/>
                <a:cs typeface="Times New Roman" panose="02020603050405020304" pitchFamily="18" charset="0"/>
              </a:rPr>
              <a:t>HI</a:t>
            </a:r>
            <a:r>
              <a:rPr lang="fa-IR" sz="2000" dirty="0"/>
              <a:t> </a:t>
            </a:r>
            <a:r>
              <a:rPr lang="fa-IR" sz="2000" dirty="0">
                <a:cs typeface="B Nazanin" panose="00000400000000000000" pitchFamily="2" charset="-78"/>
              </a:rPr>
              <a:t>در مقابل </a:t>
            </a:r>
            <a:r>
              <a:rPr lang="en-US" sz="2000" dirty="0">
                <a:latin typeface="Times New Roman" panose="02020603050405020304" pitchFamily="18" charset="0"/>
                <a:cs typeface="Times New Roman" panose="02020603050405020304" pitchFamily="18" charset="0"/>
              </a:rPr>
              <a:t>OI</a:t>
            </a:r>
            <a:r>
              <a:rPr lang="fa-IR" sz="2000" dirty="0"/>
              <a:t> </a:t>
            </a:r>
            <a:r>
              <a:rPr lang="fa-IR" sz="2000" dirty="0">
                <a:cs typeface="B Nazanin" panose="00000400000000000000" pitchFamily="2" charset="-78"/>
              </a:rPr>
              <a:t>جهت </a:t>
            </a:r>
            <a:r>
              <a:rPr lang="fa-IR" sz="2000" dirty="0" smtClean="0">
                <a:cs typeface="B Nazanin" panose="00000400000000000000" pitchFamily="2" charset="-78"/>
              </a:rPr>
              <a:t>تعیین</a:t>
            </a:r>
          </a:p>
          <a:p>
            <a:pPr marL="0" indent="0" algn="just" rtl="1">
              <a:buNone/>
            </a:pPr>
            <a:r>
              <a:rPr lang="fa-IR" sz="2000" dirty="0" smtClean="0">
                <a:cs typeface="B Nazanin" panose="00000400000000000000" pitchFamily="2" charset="-78"/>
              </a:rPr>
              <a:t>                      رخساره های آلی نمونه های سازند</a:t>
            </a:r>
          </a:p>
          <a:p>
            <a:pPr marL="0" indent="0" algn="just" rtl="1">
              <a:buNone/>
            </a:pPr>
            <a:r>
              <a:rPr lang="fa-IR" sz="2000" dirty="0">
                <a:cs typeface="B Nazanin" panose="00000400000000000000" pitchFamily="2" charset="-78"/>
              </a:rPr>
              <a:t> </a:t>
            </a:r>
            <a:r>
              <a:rPr lang="fa-IR" sz="2000" dirty="0" smtClean="0">
                <a:cs typeface="B Nazanin" panose="00000400000000000000" pitchFamily="2" charset="-78"/>
              </a:rPr>
              <a:t>                           ایلام</a:t>
            </a:r>
            <a:r>
              <a:rPr lang="fa-IR" sz="2000" dirty="0" smtClean="0"/>
              <a:t> </a:t>
            </a:r>
            <a:r>
              <a:rPr lang="fa-IR" sz="2000" dirty="0">
                <a:cs typeface="+mj-cs"/>
              </a:rPr>
              <a:t>(</a:t>
            </a:r>
            <a:r>
              <a:rPr lang="en-US" sz="2000" dirty="0" err="1">
                <a:latin typeface="Times New Roman" panose="02020603050405020304" pitchFamily="18" charset="0"/>
                <a:cs typeface="Times New Roman" panose="02020603050405020304" pitchFamily="18" charset="0"/>
              </a:rPr>
              <a:t>Jonse</a:t>
            </a:r>
            <a:r>
              <a:rPr lang="en-US" sz="2000" dirty="0">
                <a:latin typeface="Times New Roman" panose="02020603050405020304" pitchFamily="18" charset="0"/>
                <a:cs typeface="Times New Roman" panose="02020603050405020304" pitchFamily="18" charset="0"/>
              </a:rPr>
              <a:t>, 1987</a:t>
            </a:r>
            <a:r>
              <a:rPr lang="fa-IR" sz="2000" dirty="0">
                <a:latin typeface="Times New Roman" panose="02020603050405020304" pitchFamily="18" charset="0"/>
                <a:cs typeface="Times New Roman" panose="02020603050405020304" pitchFamily="18" charset="0"/>
              </a:rPr>
              <a:t>)</a:t>
            </a:r>
            <a:r>
              <a:rPr lang="fa-IR" sz="2000" dirty="0"/>
              <a:t>.</a:t>
            </a:r>
            <a:endParaRPr lang="en-US" sz="2000" dirty="0"/>
          </a:p>
          <a:p>
            <a:pPr marL="0" indent="0" algn="just" rtl="1">
              <a:buNone/>
            </a:pPr>
            <a:endParaRPr lang="en-US" sz="2000" dirty="0">
              <a:cs typeface="B Nazanin" panose="00000400000000000000" pitchFamily="2" charset="-78"/>
            </a:endParaRPr>
          </a:p>
        </p:txBody>
      </p:sp>
      <p:pic>
        <p:nvPicPr>
          <p:cNvPr id="5" name="Picture 4">
            <a:extLst>
              <a:ext uri="{FF2B5EF4-FFF2-40B4-BE49-F238E27FC236}">
                <a16:creationId xmlns:a16="http://schemas.microsoft.com/office/drawing/2014/main" xmlns="" id="{38680A9F-20EE-48C9-825B-41A0F5FCA1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69045" y="640080"/>
            <a:ext cx="964461" cy="1348739"/>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528030" y="2408771"/>
            <a:ext cx="6113216" cy="4047722"/>
          </a:xfrm>
          <a:prstGeom prst="rect">
            <a:avLst/>
          </a:prstGeom>
          <a:noFill/>
          <a:ln>
            <a:solidFill>
              <a:schemeClr val="tx1"/>
            </a:solidFill>
          </a:ln>
        </p:spPr>
      </p:pic>
    </p:spTree>
    <p:extLst>
      <p:ext uri="{BB962C8B-B14F-4D97-AF65-F5344CB8AC3E}">
        <p14:creationId xmlns:p14="http://schemas.microsoft.com/office/powerpoint/2010/main" val="24019150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بحث و </a:t>
            </a:r>
            <a:r>
              <a:rPr lang="fa-IR" b="1" dirty="0" err="1">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نتیجه‌گیری</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a16="http://schemas.microsoft.com/office/drawing/2014/main" xmlns="" id="{CD442CE5-F8ED-4F59-87AA-1AD0444EF037}"/>
              </a:ext>
            </a:extLst>
          </p:cNvPr>
          <p:cNvSpPr>
            <a:spLocks noGrp="1"/>
          </p:cNvSpPr>
          <p:nvPr>
            <p:ph idx="1"/>
          </p:nvPr>
        </p:nvSpPr>
        <p:spPr>
          <a:xfrm>
            <a:off x="372141" y="2336873"/>
            <a:ext cx="11621386" cy="4191518"/>
          </a:xfrm>
        </p:spPr>
        <p:txBody>
          <a:bodyPr>
            <a:normAutofit/>
          </a:bodyPr>
          <a:lstStyle/>
          <a:p>
            <a:pPr marL="0" indent="0" algn="just" rtl="1">
              <a:buNone/>
            </a:pPr>
            <a:r>
              <a:rPr lang="fa-IR" sz="2000" dirty="0" smtClean="0">
                <a:cs typeface="B Nazanin" panose="00000400000000000000" pitchFamily="2" charset="-78"/>
              </a:rPr>
              <a:t> با توجه به نتایج پیرولیز راک-اول و </a:t>
            </a:r>
            <a:r>
              <a:rPr lang="fa-IR" sz="2000" dirty="0" smtClean="0">
                <a:cs typeface="B Nazanin" panose="00000400000000000000" pitchFamily="2" charset="-78"/>
              </a:rPr>
              <a:t>تفسیر نمودارهای ژئوشیمیایی </a:t>
            </a:r>
            <a:r>
              <a:rPr lang="fa-IR" sz="2000" dirty="0" smtClean="0">
                <a:cs typeface="B Nazanin" panose="00000400000000000000" pitchFamily="2" charset="-78"/>
              </a:rPr>
              <a:t>(شکل های 1 تا 3) نتایج زیر </a:t>
            </a:r>
            <a:r>
              <a:rPr lang="fa-IR" sz="2000" dirty="0" smtClean="0">
                <a:cs typeface="B Nazanin" panose="00000400000000000000" pitchFamily="2" charset="-78"/>
              </a:rPr>
              <a:t>بدست آمد:</a:t>
            </a:r>
            <a:endParaRPr lang="fa-IR" sz="2000" dirty="0" smtClean="0">
              <a:cs typeface="B Nazanin" panose="00000400000000000000" pitchFamily="2" charset="-78"/>
            </a:endParaRPr>
          </a:p>
          <a:p>
            <a:pPr marL="0" indent="0" algn="just" rtl="1">
              <a:buNone/>
            </a:pPr>
            <a:r>
              <a:rPr lang="fa-IR" sz="2000" dirty="0" smtClean="0">
                <a:cs typeface="B Nazanin" panose="00000400000000000000" pitchFamily="2" charset="-78"/>
              </a:rPr>
              <a:t>1- انواع مواد آلی (کروژن) در نمونه های سازند ایلام عمدتا از انواع </a:t>
            </a:r>
            <a:r>
              <a:rPr lang="en-US" sz="2000" dirty="0" smtClean="0">
                <a:latin typeface="Times New Roman" panose="02020603050405020304" pitchFamily="18" charset="0"/>
                <a:cs typeface="Times New Roman" panose="02020603050405020304" pitchFamily="18" charset="0"/>
              </a:rPr>
              <a:t>II</a:t>
            </a:r>
            <a:r>
              <a:rPr lang="fa-IR" sz="2000" dirty="0" smtClean="0">
                <a:cs typeface="B Nazanin" panose="00000400000000000000" pitchFamily="2" charset="-78"/>
              </a:rPr>
              <a:t> و </a:t>
            </a:r>
            <a:r>
              <a:rPr lang="en-US" sz="2000" dirty="0" smtClean="0">
                <a:latin typeface="Times New Roman" panose="02020603050405020304" pitchFamily="18" charset="0"/>
                <a:cs typeface="Times New Roman" panose="02020603050405020304" pitchFamily="18" charset="0"/>
              </a:rPr>
              <a:t>III</a:t>
            </a:r>
            <a:r>
              <a:rPr lang="fa-IR" sz="2000" dirty="0" smtClean="0">
                <a:cs typeface="B Nazanin" panose="00000400000000000000" pitchFamily="2" charset="-78"/>
              </a:rPr>
              <a:t> هستند.</a:t>
            </a:r>
          </a:p>
          <a:p>
            <a:pPr marL="0" indent="0" algn="just" rtl="1">
              <a:buNone/>
            </a:pPr>
            <a:r>
              <a:rPr lang="fa-IR" sz="2000" dirty="0" smtClean="0">
                <a:cs typeface="B Nazanin" panose="00000400000000000000" pitchFamily="2" charset="-78"/>
              </a:rPr>
              <a:t>2-نمونه های مطالعه شده دارای درجات گوناگونی از پتانسیل هیدروکربن زایی شامل الف- افق های </a:t>
            </a:r>
            <a:r>
              <a:rPr lang="fa-IR" sz="2000" dirty="0" smtClean="0">
                <a:cs typeface="B Nazanin" panose="00000400000000000000" pitchFamily="2" charset="-78"/>
              </a:rPr>
              <a:t>بدون </a:t>
            </a:r>
            <a:r>
              <a:rPr lang="fa-IR" sz="2000" dirty="0" smtClean="0">
                <a:cs typeface="B Nazanin" panose="00000400000000000000" pitchFamily="2" charset="-78"/>
              </a:rPr>
              <a:t>توان هیدروکربن زایی ب- افق های دارای توان هیدروکربن زایی ضعیف و ج- افق های دارای توان هیدروکربن زایی نسبتا خوب هستند.</a:t>
            </a:r>
          </a:p>
          <a:p>
            <a:pPr marL="0" indent="0" algn="just" rtl="1">
              <a:buNone/>
            </a:pPr>
            <a:r>
              <a:rPr lang="fa-IR" sz="2000" dirty="0" smtClean="0">
                <a:cs typeface="B Nazanin" panose="00000400000000000000" pitchFamily="2" charset="-78"/>
              </a:rPr>
              <a:t>3- بر اساس  مقادیر اندیس های اکسیژن و هیدروژن، به ترتیب فراوانی محدوده رخساره های آلی </a:t>
            </a:r>
            <a:r>
              <a:rPr lang="en-US" sz="2000" dirty="0" smtClean="0">
                <a:cs typeface="B Nazanin" panose="00000400000000000000" pitchFamily="2" charset="-78"/>
              </a:rPr>
              <a:t>C</a:t>
            </a:r>
            <a:r>
              <a:rPr lang="fa-IR" sz="2000" dirty="0">
                <a:cs typeface="B Nazanin" panose="00000400000000000000" pitchFamily="2" charset="-78"/>
              </a:rPr>
              <a:t> (مواد آلی خشکی زی در شرایط اکسیدان)</a:t>
            </a:r>
            <a:r>
              <a:rPr lang="fa-IR" sz="2000" dirty="0" smtClean="0">
                <a:cs typeface="B Nazanin" panose="00000400000000000000" pitchFamily="2" charset="-78"/>
              </a:rPr>
              <a:t>، </a:t>
            </a:r>
            <a:r>
              <a:rPr lang="en-US" sz="2000" dirty="0" smtClean="0">
                <a:cs typeface="B Nazanin" panose="00000400000000000000" pitchFamily="2" charset="-78"/>
              </a:rPr>
              <a:t>BC</a:t>
            </a:r>
            <a:r>
              <a:rPr lang="fa-IR" sz="2000" dirty="0" smtClean="0">
                <a:cs typeface="B Nazanin" panose="00000400000000000000" pitchFamily="2" charset="-78"/>
              </a:rPr>
              <a:t> </a:t>
            </a:r>
            <a:r>
              <a:rPr lang="fa-IR" sz="2000" dirty="0">
                <a:latin typeface="Times New Roman" panose="02020603050405020304" pitchFamily="18" charset="0"/>
                <a:cs typeface="Times New Roman" panose="02020603050405020304" pitchFamily="18" charset="0"/>
              </a:rPr>
              <a:t>(مواد آلی دریایی </a:t>
            </a:r>
            <a:r>
              <a:rPr lang="fa-IR" sz="2000" dirty="0" smtClean="0">
                <a:latin typeface="Times New Roman" panose="02020603050405020304" pitchFamily="18" charset="0"/>
                <a:cs typeface="Times New Roman" panose="02020603050405020304" pitchFamily="18" charset="0"/>
              </a:rPr>
              <a:t>و</a:t>
            </a:r>
            <a:r>
              <a:rPr lang="fa-IR" sz="2000" dirty="0" smtClean="0">
                <a:cs typeface="B Nazanin" panose="00000400000000000000" pitchFamily="2" charset="-78"/>
              </a:rPr>
              <a:t> </a:t>
            </a:r>
            <a:r>
              <a:rPr lang="fa-IR" sz="2000" dirty="0">
                <a:cs typeface="B Nazanin" panose="00000400000000000000" pitchFamily="2" charset="-78"/>
              </a:rPr>
              <a:t>خشکی </a:t>
            </a:r>
            <a:r>
              <a:rPr lang="fa-IR" sz="2000" dirty="0" smtClean="0">
                <a:cs typeface="B Nazanin" panose="00000400000000000000" pitchFamily="2" charset="-78"/>
              </a:rPr>
              <a:t>زاد </a:t>
            </a:r>
            <a:r>
              <a:rPr lang="fa-IR" sz="2000" dirty="0">
                <a:cs typeface="B Nazanin" panose="00000400000000000000" pitchFamily="2" charset="-78"/>
              </a:rPr>
              <a:t>در شرایط فقیر از </a:t>
            </a:r>
            <a:r>
              <a:rPr lang="fa-IR" sz="2000" dirty="0" smtClean="0">
                <a:cs typeface="B Nazanin" panose="00000400000000000000" pitchFamily="2" charset="-78"/>
              </a:rPr>
              <a:t>اکسیژن)، </a:t>
            </a:r>
            <a:r>
              <a:rPr lang="en-US" sz="2000" dirty="0" smtClean="0">
                <a:cs typeface="B Nazanin" panose="00000400000000000000" pitchFamily="2" charset="-78"/>
              </a:rPr>
              <a:t>CD</a:t>
            </a:r>
            <a:r>
              <a:rPr lang="fa-IR" sz="2000" dirty="0">
                <a:cs typeface="B Nazanin" panose="00000400000000000000" pitchFamily="2" charset="-78"/>
              </a:rPr>
              <a:t> (مواد آلی جابجا شده و خشکی </a:t>
            </a:r>
            <a:r>
              <a:rPr lang="fa-IR" sz="2000" dirty="0" smtClean="0">
                <a:cs typeface="B Nazanin" panose="00000400000000000000" pitchFamily="2" charset="-78"/>
              </a:rPr>
              <a:t>زاد </a:t>
            </a:r>
            <a:r>
              <a:rPr lang="fa-IR" sz="2000" dirty="0">
                <a:cs typeface="B Nazanin" panose="00000400000000000000" pitchFamily="2" charset="-78"/>
              </a:rPr>
              <a:t>در شرایط اکسیدان</a:t>
            </a:r>
            <a:r>
              <a:rPr lang="fa-IR" sz="2000" dirty="0" smtClean="0">
                <a:cs typeface="B Nazanin" panose="00000400000000000000" pitchFamily="2" charset="-78"/>
              </a:rPr>
              <a:t>)، </a:t>
            </a:r>
            <a:r>
              <a:rPr lang="en-US" sz="2000" dirty="0" smtClean="0">
                <a:cs typeface="B Nazanin" panose="00000400000000000000" pitchFamily="2" charset="-78"/>
              </a:rPr>
              <a:t>D</a:t>
            </a:r>
            <a:r>
              <a:rPr lang="fa-IR" sz="2000" dirty="0" smtClean="0">
                <a:cs typeface="B Nazanin" panose="00000400000000000000" pitchFamily="2" charset="-78"/>
              </a:rPr>
              <a:t> (غنی از ماسرال اینرتینایت و شدیدا اکسیدان) و </a:t>
            </a:r>
            <a:r>
              <a:rPr lang="en-US" sz="2000" dirty="0" smtClean="0">
                <a:cs typeface="B Nazanin" panose="00000400000000000000" pitchFamily="2" charset="-78"/>
              </a:rPr>
              <a:t>B</a:t>
            </a:r>
            <a:r>
              <a:rPr lang="fa-IR" sz="2000" dirty="0" smtClean="0">
                <a:cs typeface="B Nazanin" panose="00000400000000000000" pitchFamily="2" charset="-78"/>
              </a:rPr>
              <a:t> (مواد آلی دریایی-دریاچه ای در شرایط بدون اکسیژن) </a:t>
            </a:r>
            <a:r>
              <a:rPr lang="fa-IR" sz="2000" dirty="0" smtClean="0">
                <a:cs typeface="B Nazanin" panose="00000400000000000000" pitchFamily="2" charset="-78"/>
              </a:rPr>
              <a:t>در سازند </a:t>
            </a:r>
            <a:r>
              <a:rPr lang="fa-IR" sz="2000" dirty="0" smtClean="0">
                <a:cs typeface="B Nazanin" panose="00000400000000000000" pitchFamily="2" charset="-78"/>
              </a:rPr>
              <a:t>ایلام </a:t>
            </a:r>
            <a:r>
              <a:rPr lang="fa-IR" sz="2000" dirty="0" smtClean="0">
                <a:cs typeface="B Nazanin" panose="00000400000000000000" pitchFamily="2" charset="-78"/>
              </a:rPr>
              <a:t>شناسایی شد..</a:t>
            </a:r>
            <a:endParaRPr lang="en-US" sz="2000" dirty="0">
              <a:cs typeface="B Nazanin" panose="00000400000000000000" pitchFamily="2" charset="-78"/>
            </a:endParaRPr>
          </a:p>
        </p:txBody>
      </p:sp>
      <p:pic>
        <p:nvPicPr>
          <p:cNvPr id="5" name="Picture 4">
            <a:extLst>
              <a:ext uri="{FF2B5EF4-FFF2-40B4-BE49-F238E27FC236}">
                <a16:creationId xmlns:a16="http://schemas.microsoft.com/office/drawing/2014/main" xmlns="" id="{38680A9F-20EE-48C9-825B-41A0F5FCA1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69045" y="640080"/>
            <a:ext cx="964461" cy="1348739"/>
          </a:xfrm>
          <a:prstGeom prst="rect">
            <a:avLst/>
          </a:prstGeom>
        </p:spPr>
      </p:pic>
    </p:spTree>
    <p:extLst>
      <p:ext uri="{BB962C8B-B14F-4D97-AF65-F5344CB8AC3E}">
        <p14:creationId xmlns:p14="http://schemas.microsoft.com/office/powerpoint/2010/main" val="39994488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2nd edition)"/>
  <p:tag name="ISPRING_ULTRA_SCORM_COURSE_ID" val="F23E60E0-405C-453B-9F11-104812038162"/>
  <p:tag name="ISPRING_CMI5_LAUNCH_METHOD" val="any window"/>
  <p:tag name="ISPRING_SCORM_RATE_SLIDES" val="1"/>
  <p:tag name="ISPRINGCLOUDFOLDERID" val="1"/>
  <p:tag name="ISPRINGONLINEFOLDERID" val="1"/>
  <p:tag name="ISPRING_OUTPUT_FOLDER" val="[[&quot;\uFFFD\uFFFD\uFFFD\uFFFD{BA9A2F1D-06B8-4553-BFCA-D8521787851E}&quot;,&quot;C:\\Users\\sanat\\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no-video&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PASSING_SCORE" val="100.000000"/>
  <p:tag name="ISPRING_CURRENT_PLAYER_ID" val="universal-no-video"/>
  <p:tag name="ISPRING_FIRST_PUBLISH" val="1"/>
  <p:tag name="ISPRING_ULTRA_SCORM_COURCE_TITLE" val="template"/>
  <p:tag name="ISPRING_SCORM_ENDPOINT" val="&lt;endpoint&gt;&lt;enable&gt;0&lt;/enable&gt;&lt;lrs&gt;http://&lt;/lrs&gt;&lt;auth&gt;0&lt;/auth&gt;&lt;login&gt;&lt;/login&gt;&lt;password&gt;&lt;/password&gt;&lt;key&gt;&lt;/key&gt;&lt;name&gt;&lt;/name&gt;&lt;email&gt;&lt;/email&gt;&lt;/endpoint&gt;&#10;"/>
  <p:tag name="ISPRING_SCORM_RATE_QUIZZES" val="0"/>
  <p:tag name="ISPRING_PRESENTATION_TITLE" val="template"/>
</p:tagLst>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Berlin</Template>
  <TotalTime>486</TotalTime>
  <Words>1585</Words>
  <Application>Microsoft Office PowerPoint</Application>
  <PresentationFormat>Widescreen</PresentationFormat>
  <Paragraphs>72</Paragraphs>
  <Slides>11</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B Nazanin</vt:lpstr>
      <vt:lpstr>Trebuchet MS</vt:lpstr>
      <vt:lpstr>Calibri</vt:lpstr>
      <vt:lpstr>Times New Roman</vt:lpstr>
      <vt:lpstr>Arial Rounded MT Bold</vt:lpstr>
      <vt:lpstr>B Titr</vt:lpstr>
      <vt:lpstr>B Zar</vt:lpstr>
      <vt:lpstr>Arial</vt:lpstr>
      <vt:lpstr>Berlin</vt:lpstr>
      <vt:lpstr>ارزیابی ژئوشیمی آلی سازند ایلام در بخش باختری زیر زون لرستان</vt:lpstr>
      <vt:lpstr>چکیده</vt:lpstr>
      <vt:lpstr>مقدمه</vt:lpstr>
      <vt:lpstr>روش‌ انجام تحقیق</vt:lpstr>
      <vt:lpstr>مطالعات ژئوشیمیایی</vt:lpstr>
      <vt:lpstr>بحث و نتیجه‌گیری</vt:lpstr>
      <vt:lpstr>بحث و نتیجه‌گیری</vt:lpstr>
      <vt:lpstr>بحث و نتیجه‌گیری</vt:lpstr>
      <vt:lpstr>بحث و نتیجه‌گیری</vt:lpstr>
      <vt:lpstr>تقدیر و تشکر</vt:lpstr>
      <vt:lpstr>منابع</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dc:title>
  <dc:creator>yaser lahuti</dc:creator>
  <cp:lastModifiedBy>L</cp:lastModifiedBy>
  <cp:revision>79</cp:revision>
  <dcterms:created xsi:type="dcterms:W3CDTF">2020-11-15T07:43:14Z</dcterms:created>
  <dcterms:modified xsi:type="dcterms:W3CDTF">2020-12-05T11:32:24Z</dcterms:modified>
</cp:coreProperties>
</file>