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3"/>
  </p:notesMasterIdLst>
  <p:sldIdLst>
    <p:sldId id="256" r:id="rId2"/>
    <p:sldId id="258" r:id="rId3"/>
    <p:sldId id="257" r:id="rId4"/>
    <p:sldId id="266" r:id="rId5"/>
    <p:sldId id="259" r:id="rId6"/>
    <p:sldId id="264" r:id="rId7"/>
    <p:sldId id="262" r:id="rId8"/>
    <p:sldId id="267" r:id="rId9"/>
    <p:sldId id="263" r:id="rId10"/>
    <p:sldId id="260" r:id="rId11"/>
    <p:sldId id="261" r:id="rId12"/>
  </p:sldIdLst>
  <p:sldSz cx="12192000" cy="6858000"/>
  <p:notesSz cx="6858000" cy="9144000"/>
  <p:embeddedFontLst>
    <p:embeddedFont>
      <p:font typeface="Arial Rounded MT Bold" panose="020F0704030504030204" pitchFamily="34" charset="77"/>
      <p:regular r:id="rId14"/>
    </p:embeddedFont>
    <p:embeddedFont>
      <p:font typeface="B Nazanin" pitchFamily="2" charset="-78"/>
      <p:regular r:id="rId15"/>
      <p:bold r:id="rId16"/>
    </p:embeddedFont>
    <p:embeddedFont>
      <p:font typeface="Calibri" panose="020F0502020204030204" pitchFamily="34" charset="0"/>
      <p:regular r:id="rId17"/>
      <p:bold r:id="rId18"/>
      <p:italic r:id="rId19"/>
      <p:boldItalic r:id="rId20"/>
    </p:embeddedFont>
    <p:embeddedFont>
      <p:font typeface="Trebuchet MS" panose="020B0703020202090204" pitchFamily="34" charset="0"/>
      <p:regular r:id="rId21"/>
      <p:bold r:id="rId22"/>
      <p:italic r:id="rId23"/>
      <p:boldItalic r:id="rId24"/>
    </p:embeddedFont>
  </p:embeddedFontLst>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D"/>
    <a:srgbClr val="1F89A2"/>
    <a:srgbClr val="046FC0"/>
    <a:srgbClr val="39CDE7"/>
    <a:srgbClr val="1B7B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544" autoAdjust="0"/>
    <p:restoredTop sz="94660"/>
  </p:normalViewPr>
  <p:slideViewPr>
    <p:cSldViewPr snapToGrid="0">
      <p:cViewPr varScale="1">
        <p:scale>
          <a:sx n="99" d="100"/>
          <a:sy n="99" d="100"/>
        </p:scale>
        <p:origin x="200" y="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10</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11</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071E99-E18E-DD4E-838C-FEC28DA947CD}"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7F8ECE-5930-FD48-8FFE-AF76A467860B}"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34185-0602-C442-AE17-BFC68BEB3ECD}"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F522E-CAF6-844D-95B2-965BBBC40614}"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445BB-3F79-1D4C-B0C0-673BB1B34DC3}"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1AA7C1-776F-8149-A9FC-603596C2E1C7}" type="datetime1">
              <a:rPr lang="en-US" smtClean="0"/>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181C46-BE31-BB48-8C66-ECC7832D9738}" type="datetime1">
              <a:rPr lang="en-US" smtClean="0"/>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6A09A-C3E0-384B-BCA4-DC0B80180182}"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A31E5FA-F377-6544-A796-781CBDEFB0A0}" type="datetime1">
              <a:rPr lang="en-US" smtClean="0"/>
              <a:t>12/4/20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DB313-0487-F741-9D09-F7F56881B844}"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2CACA-106E-8B4D-8A44-3917241AF88F}"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78B18C-7BD6-7F4C-A7FF-08C5362C9981}"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583846-2A12-BD4F-A1BD-F3654D67942E}" type="datetime1">
              <a:rPr lang="en-US" smtClean="0"/>
              <a:t>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0638A1-DE69-2241-805F-424F48804ECA}" type="datetime1">
              <a:rPr lang="en-US" smtClean="0"/>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137549C-A7A2-104C-BA3B-445D9B2EB3CB}" type="datetime1">
              <a:rPr lang="en-US" smtClean="0"/>
              <a:t>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0E9D2D-9CFF-6C41-9417-C84FB04AEDAD}"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A047B1-347F-A742-858D-880D1D97E669}"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gs>
            <a:gs pos="28000">
              <a:srgbClr val="00B050"/>
            </a:gs>
            <a:gs pos="35000">
              <a:schemeClr val="accent2">
                <a:lumMod val="60000"/>
                <a:lumOff val="40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3CC60B-3F7B-4B49-A049-04E150DF64B6}" type="datetime1">
              <a:rPr lang="en-US" smtClean="0"/>
              <a:t>12/4/20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0C37-076B-46AE-AD2F-2EA9B508B72E}"/>
              </a:ext>
            </a:extLst>
          </p:cNvPr>
          <p:cNvSpPr>
            <a:spLocks noGrp="1"/>
          </p:cNvSpPr>
          <p:nvPr>
            <p:ph type="ctrTitle"/>
          </p:nvPr>
        </p:nvSpPr>
        <p:spPr>
          <a:xfrm>
            <a:off x="249834" y="2672780"/>
            <a:ext cx="8574622" cy="1388534"/>
          </a:xfrm>
        </p:spPr>
        <p:txBody>
          <a:bodyPr>
            <a:noAutofit/>
          </a:bodyPr>
          <a:lstStyle/>
          <a:p>
            <a:pPr algn="ctr"/>
            <a:r>
              <a:rPr lang="fa-IR" sz="5000" dirty="0"/>
              <a:t>اندازه گیری سرعت موج شوک ناشی از شکست در آب </a:t>
            </a:r>
            <a:endParaRPr lang="en-US" sz="5000" dirty="0">
              <a:cs typeface="B Titr" panose="00000700000000000000" pitchFamily="2" charset="-78"/>
            </a:endParaRPr>
          </a:p>
        </p:txBody>
      </p:sp>
      <p:sp>
        <p:nvSpPr>
          <p:cNvPr id="3" name="Subtitle 2">
            <a:extLst>
              <a:ext uri="{FF2B5EF4-FFF2-40B4-BE49-F238E27FC236}">
                <a16:creationId xmlns:a16="http://schemas.microsoft.com/office/drawing/2014/main" id="{F1274B40-854A-4A80-BBAD-623C137424D1}"/>
              </a:ext>
            </a:extLst>
          </p:cNvPr>
          <p:cNvSpPr>
            <a:spLocks noGrp="1"/>
          </p:cNvSpPr>
          <p:nvPr>
            <p:ph type="subTitle" idx="1"/>
          </p:nvPr>
        </p:nvSpPr>
        <p:spPr>
          <a:xfrm>
            <a:off x="903767" y="4693665"/>
            <a:ext cx="7920689" cy="1117687"/>
          </a:xfrm>
        </p:spPr>
        <p:txBody>
          <a:bodyPr>
            <a:noAutofit/>
          </a:bodyPr>
          <a:lstStyle/>
          <a:p>
            <a:pPr marL="342900" indent="-342900" algn="just" rtl="1">
              <a:buFont typeface="Arial" panose="020B0604020202020204" pitchFamily="34" charset="0"/>
              <a:buChar char="•"/>
            </a:pPr>
            <a:r>
              <a:rPr lang="fa-IR" sz="3600" b="1" dirty="0">
                <a:cs typeface="B Nazanin" panose="00000400000000000000" pitchFamily="2" charset="-78"/>
              </a:rPr>
              <a:t>میثم اسماعیلی مرصع*</a:t>
            </a:r>
          </a:p>
          <a:p>
            <a:pPr marL="342900" indent="-342900" algn="just" rtl="1">
              <a:buFont typeface="Arial" panose="020B0604020202020204" pitchFamily="34" charset="0"/>
              <a:buChar char="•"/>
            </a:pPr>
            <a:r>
              <a:rPr lang="fa-IR" sz="3600" b="1" dirty="0">
                <a:cs typeface="B Nazanin" panose="00000400000000000000" pitchFamily="2" charset="-78"/>
              </a:rPr>
              <a:t>علی عباسی فاخر</a:t>
            </a:r>
          </a:p>
          <a:p>
            <a:pPr marL="342900" indent="-342900" algn="just" rtl="1">
              <a:buFont typeface="Arial" panose="020B0604020202020204" pitchFamily="34" charset="0"/>
              <a:buChar char="•"/>
            </a:pPr>
            <a:r>
              <a:rPr lang="fa-IR" sz="3600" b="1" dirty="0">
                <a:cs typeface="B Nazanin" panose="00000400000000000000" pitchFamily="2" charset="-78"/>
              </a:rPr>
              <a:t>دکتر فریدون </a:t>
            </a:r>
            <a:r>
              <a:rPr lang="fa-IR" sz="3600" b="1" dirty="0" err="1">
                <a:cs typeface="B Nazanin" panose="00000400000000000000" pitchFamily="2" charset="-78"/>
              </a:rPr>
              <a:t>سموات</a:t>
            </a:r>
            <a:endParaRPr lang="en-US" sz="3600" b="1" dirty="0">
              <a:cs typeface="B Nazanin" panose="00000400000000000000" pitchFamily="2" charset="-78"/>
            </a:endParaRPr>
          </a:p>
        </p:txBody>
      </p:sp>
      <p:sp>
        <p:nvSpPr>
          <p:cNvPr id="13" name="TextBox 12">
            <a:extLst>
              <a:ext uri="{FF2B5EF4-FFF2-40B4-BE49-F238E27FC236}">
                <a16:creationId xmlns:a16="http://schemas.microsoft.com/office/drawing/2014/main" id="{02AD0DFD-457D-4A68-9595-602EA6599C5E}"/>
              </a:ext>
            </a:extLst>
          </p:cNvPr>
          <p:cNvSpPr txBox="1"/>
          <p:nvPr/>
        </p:nvSpPr>
        <p:spPr>
          <a:xfrm>
            <a:off x="9672084" y="2613925"/>
            <a:ext cx="2519916" cy="1815882"/>
          </a:xfrm>
          <a:prstGeom prst="rect">
            <a:avLst/>
          </a:prstGeom>
          <a:noFill/>
        </p:spPr>
        <p:txBody>
          <a:bodyPr wrap="square" rtlCol="0">
            <a:spAutoFit/>
          </a:bodyPr>
          <a:lstStyle/>
          <a:p>
            <a:pPr algn="ctr" rtl="1"/>
            <a:r>
              <a:rPr lang="fa-IR" sz="2400" dirty="0">
                <a:cs typeface="B Nazanin" panose="00000400000000000000" pitchFamily="2" charset="-78"/>
              </a:rPr>
              <a:t>گروه آموزشی </a:t>
            </a:r>
            <a:r>
              <a:rPr lang="fa-IR" sz="3200" dirty="0">
                <a:cs typeface="B Nazanin" panose="00000400000000000000" pitchFamily="2" charset="-78"/>
              </a:rPr>
              <a:t>فیزیک</a:t>
            </a:r>
            <a:r>
              <a:rPr lang="fa-IR" sz="2400" dirty="0">
                <a:cs typeface="B Nazanin" panose="00000400000000000000" pitchFamily="2" charset="-78"/>
              </a:rPr>
              <a:t>،</a:t>
            </a:r>
            <a:br>
              <a:rPr lang="fa-IR" sz="2400" dirty="0">
                <a:cs typeface="B Nazanin" panose="00000400000000000000" pitchFamily="2" charset="-78"/>
              </a:rPr>
            </a:br>
            <a:r>
              <a:rPr lang="fa-IR" sz="2400" dirty="0">
                <a:cs typeface="B Nazanin" panose="00000400000000000000" pitchFamily="2" charset="-78"/>
              </a:rPr>
              <a:t> دانشکده </a:t>
            </a:r>
            <a:r>
              <a:rPr lang="fa-IR" sz="3200" dirty="0">
                <a:cs typeface="B Nazanin" panose="00000400000000000000" pitchFamily="2" charset="-78"/>
              </a:rPr>
              <a:t>علوم پایه</a:t>
            </a:r>
            <a:r>
              <a:rPr lang="fa-IR" sz="2400" dirty="0">
                <a:cs typeface="B Nazanin" panose="00000400000000000000" pitchFamily="2" charset="-78"/>
              </a:rPr>
              <a:t>،</a:t>
            </a:r>
            <a:br>
              <a:rPr lang="fa-IR" sz="2400" dirty="0">
                <a:cs typeface="B Nazanin" panose="00000400000000000000" pitchFamily="2" charset="-78"/>
              </a:rPr>
            </a:br>
            <a:r>
              <a:rPr lang="fa-IR" sz="2400" dirty="0">
                <a:cs typeface="B Nazanin" panose="00000400000000000000" pitchFamily="2" charset="-78"/>
              </a:rPr>
              <a:t> دانشگاه </a:t>
            </a:r>
            <a:r>
              <a:rPr lang="fa-IR" sz="2400" dirty="0" err="1">
                <a:cs typeface="B Nazanin" panose="00000400000000000000" pitchFamily="2" charset="-78"/>
              </a:rPr>
              <a:t>بوعلی‌سینا</a:t>
            </a:r>
            <a:r>
              <a:rPr lang="fa-IR" sz="2400" dirty="0">
                <a:cs typeface="B Nazanin" panose="00000400000000000000" pitchFamily="2" charset="-78"/>
              </a:rPr>
              <a:t>،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id="{E2FD5A40-0FFD-473C-AC41-AF223B157677}"/>
              </a:ext>
            </a:extLst>
          </p:cNvPr>
          <p:cNvSpPr txBox="1"/>
          <p:nvPr/>
        </p:nvSpPr>
        <p:spPr>
          <a:xfrm>
            <a:off x="8965052" y="6242994"/>
            <a:ext cx="2977114" cy="338554"/>
          </a:xfrm>
          <a:prstGeom prst="rect">
            <a:avLst/>
          </a:prstGeom>
          <a:noFill/>
        </p:spPr>
        <p:txBody>
          <a:bodyPr wrap="square" rtlCol="0">
            <a:spAutoFit/>
          </a:bodyPr>
          <a:lstStyle/>
          <a:p>
            <a:pPr algn="ctr" rtl="1"/>
            <a:r>
              <a:rPr lang="en-US" sz="1600" dirty="0" err="1">
                <a:latin typeface="Arial Rounded MT Bold" panose="020F0704030504030204" pitchFamily="34" charset="0"/>
              </a:rPr>
              <a:t>Mey.physics@yahoo.com</a:t>
            </a:r>
            <a:endParaRPr lang="en-US" sz="16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31" name="Picture 30">
            <a:extLst>
              <a:ext uri="{FF2B5EF4-FFF2-40B4-BE49-F238E27FC236}">
                <a16:creationId xmlns:a16="http://schemas.microsoft.com/office/drawing/2014/main" id="{A18F16A0-4C21-4EEC-A559-5B8671BBB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7806" y="239980"/>
            <a:ext cx="1560447" cy="2182188"/>
          </a:xfrm>
          <a:prstGeom prst="rect">
            <a:avLst/>
          </a:prstGeom>
        </p:spPr>
      </p:pic>
      <p:sp>
        <p:nvSpPr>
          <p:cNvPr id="7" name="Slide Number Placeholder 6">
            <a:extLst>
              <a:ext uri="{FF2B5EF4-FFF2-40B4-BE49-F238E27FC236}">
                <a16:creationId xmlns:a16="http://schemas.microsoft.com/office/drawing/2014/main" id="{2DE02B3D-8317-D440-AEB3-9AB47FD40900}"/>
              </a:ext>
            </a:extLst>
          </p:cNvPr>
          <p:cNvSpPr>
            <a:spLocks noGrp="1"/>
          </p:cNvSpPr>
          <p:nvPr>
            <p:ph type="sldNum" sz="quarter" idx="12"/>
          </p:nvPr>
        </p:nvSpPr>
        <p:spPr>
          <a:xfrm>
            <a:off x="0" y="6487663"/>
            <a:ext cx="399245" cy="338554"/>
          </a:xfrm>
        </p:spPr>
        <p:txBody>
          <a:bodyPr/>
          <a:lstStyle/>
          <a:p>
            <a:r>
              <a:rPr lang="fa-IR" sz="2400" dirty="0">
                <a:latin typeface="B Nazanin" pitchFamily="2" charset="-78"/>
                <a:cs typeface="B Nazanin" pitchFamily="2" charset="-78"/>
              </a:rPr>
              <a:t>۱</a:t>
            </a: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225810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5164428" y="2421817"/>
            <a:ext cx="5315663" cy="1119874"/>
          </a:xfrm>
        </p:spPr>
        <p:txBody>
          <a:bodyPr>
            <a:noAutofit/>
          </a:bodyPr>
          <a:lstStyle/>
          <a:p>
            <a:pPr marL="0" indent="0" algn="ctr" rtl="1">
              <a:buNone/>
            </a:pPr>
            <a:r>
              <a:rPr lang="fa-IR" sz="2800" dirty="0">
                <a:latin typeface="B Nazanin" pitchFamily="2" charset="-78"/>
                <a:cs typeface="B Nazanin" pitchFamily="2" charset="-78"/>
              </a:rPr>
              <a:t>با سپاس از آقای دکتر فریدون </a:t>
            </a:r>
            <a:r>
              <a:rPr lang="fa-IR" sz="2800" dirty="0" err="1">
                <a:latin typeface="B Nazanin" pitchFamily="2" charset="-78"/>
                <a:cs typeface="B Nazanin" pitchFamily="2" charset="-78"/>
              </a:rPr>
              <a:t>سموات</a:t>
            </a:r>
            <a:r>
              <a:rPr lang="fa-IR" sz="2800" dirty="0">
                <a:latin typeface="B Nazanin" pitchFamily="2" charset="-78"/>
                <a:cs typeface="B Nazanin" pitchFamily="2" charset="-78"/>
              </a:rPr>
              <a:t> به پاس زحمات و راهنمایی های ایشان در نگارش </a:t>
            </a:r>
            <a:r>
              <a:rPr lang="fa-IR" sz="2800" dirty="0" err="1">
                <a:latin typeface="B Nazanin" pitchFamily="2" charset="-78"/>
                <a:cs typeface="B Nazanin" pitchFamily="2" charset="-78"/>
              </a:rPr>
              <a:t>وجمع</a:t>
            </a:r>
            <a:r>
              <a:rPr lang="fa-IR" sz="2800" dirty="0">
                <a:latin typeface="B Nazanin" pitchFamily="2" charset="-78"/>
                <a:cs typeface="B Nazanin" pitchFamily="2" charset="-78"/>
              </a:rPr>
              <a:t> </a:t>
            </a:r>
            <a:r>
              <a:rPr lang="fa-IR" sz="2800" dirty="0" err="1">
                <a:latin typeface="B Nazanin" pitchFamily="2" charset="-78"/>
                <a:cs typeface="B Nazanin" pitchFamily="2" charset="-78"/>
              </a:rPr>
              <a:t>اوری</a:t>
            </a:r>
            <a:r>
              <a:rPr lang="fa-IR" sz="2800" dirty="0">
                <a:latin typeface="B Nazanin" pitchFamily="2" charset="-78"/>
                <a:cs typeface="B Nazanin" pitchFamily="2" charset="-78"/>
              </a:rPr>
              <a:t> مطالب این تحقیق.</a:t>
            </a:r>
            <a:endParaRPr lang="en-US" sz="2800" dirty="0">
              <a:latin typeface="B Nazanin" pitchFamily="2" charset="-78"/>
              <a:cs typeface="B Nazanin" pitchFamily="2" charset="-78"/>
            </a:endParaRPr>
          </a:p>
        </p:txBody>
      </p:sp>
      <p:pic>
        <p:nvPicPr>
          <p:cNvPr id="5" name="Picture 4">
            <a:extLst>
              <a:ext uri="{FF2B5EF4-FFF2-40B4-BE49-F238E27FC236}">
                <a16:creationId xmlns:a16="http://schemas.microsoft.com/office/drawing/2014/main" id="{6D5C51EE-317C-4192-86A1-EAB7F4DD7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
        <p:nvSpPr>
          <p:cNvPr id="3" name="TextBox 2">
            <a:extLst>
              <a:ext uri="{FF2B5EF4-FFF2-40B4-BE49-F238E27FC236}">
                <a16:creationId xmlns:a16="http://schemas.microsoft.com/office/drawing/2014/main" id="{1942F447-CFDE-9248-A480-EA72EDE5C0FD}"/>
              </a:ext>
            </a:extLst>
          </p:cNvPr>
          <p:cNvSpPr txBox="1"/>
          <p:nvPr/>
        </p:nvSpPr>
        <p:spPr>
          <a:xfrm>
            <a:off x="334851" y="4104878"/>
            <a:ext cx="5615188" cy="1384995"/>
          </a:xfrm>
          <a:prstGeom prst="rect">
            <a:avLst/>
          </a:prstGeom>
          <a:noFill/>
        </p:spPr>
        <p:txBody>
          <a:bodyPr wrap="square" rtlCol="0">
            <a:spAutoFit/>
          </a:bodyPr>
          <a:lstStyle/>
          <a:p>
            <a:pPr algn="r" rtl="1"/>
            <a:r>
              <a:rPr lang="fa-IR" sz="2800" dirty="0">
                <a:latin typeface="B Nazanin" pitchFamily="2" charset="-78"/>
                <a:cs typeface="B Nazanin" pitchFamily="2" charset="-78"/>
              </a:rPr>
              <a:t>تشکر و قدر دانی از جناب مهندس نادر امیری که در زمینه علمی این تحقیق  بنده را مورد راهنمایی و مشاوره قرار دادند. </a:t>
            </a:r>
            <a:endParaRPr lang="en-IR" sz="2800" dirty="0">
              <a:latin typeface="B Nazanin" pitchFamily="2" charset="-78"/>
              <a:cs typeface="B Nazanin" pitchFamily="2" charset="-78"/>
            </a:endParaRPr>
          </a:p>
        </p:txBody>
      </p:sp>
      <p:sp>
        <p:nvSpPr>
          <p:cNvPr id="8" name="Slide Number Placeholder 7">
            <a:extLst>
              <a:ext uri="{FF2B5EF4-FFF2-40B4-BE49-F238E27FC236}">
                <a16:creationId xmlns:a16="http://schemas.microsoft.com/office/drawing/2014/main" id="{23A19E0B-F4BC-AB4A-9924-0DD214C5E1D4}"/>
              </a:ext>
            </a:extLst>
          </p:cNvPr>
          <p:cNvSpPr>
            <a:spLocks noGrp="1"/>
          </p:cNvSpPr>
          <p:nvPr>
            <p:ph type="sldNum" sz="quarter" idx="12"/>
          </p:nvPr>
        </p:nvSpPr>
        <p:spPr>
          <a:xfrm>
            <a:off x="0" y="6452315"/>
            <a:ext cx="528030" cy="405685"/>
          </a:xfrm>
        </p:spPr>
        <p:txBody>
          <a:bodyPr/>
          <a:lstStyle/>
          <a:p>
            <a:fld id="{D56CF349-3E2A-4573-841B-8253F6BAC169}" type="slidenum">
              <a:rPr lang="en-US" sz="2400" smtClean="0">
                <a:latin typeface="B Nazanin" pitchFamily="2" charset="-78"/>
                <a:cs typeface="B Nazanin" pitchFamily="2" charset="-78"/>
              </a:rPr>
              <a:t>10</a:t>
            </a:fld>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1" y="2336873"/>
            <a:ext cx="11621386" cy="4191518"/>
          </a:xfrm>
        </p:spPr>
        <p:txBody>
          <a:bodyPr>
            <a:normAutofit lnSpcReduction="10000"/>
          </a:bodyPr>
          <a:lstStyle/>
          <a:p>
            <a:r>
              <a:rPr lang="en-US" dirty="0">
                <a:latin typeface="Times New Roman" panose="02020603050405020304" pitchFamily="18" charset="0"/>
                <a:cs typeface="Times New Roman" panose="02020603050405020304" pitchFamily="18" charset="0"/>
              </a:rPr>
              <a:t>[1] Shalom E</a:t>
            </a:r>
            <a:r>
              <a:rPr lang="fa-I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Interaction of High-Power lasers with Plasma”; Series in Plasma </a:t>
            </a:r>
            <a:r>
              <a:rPr lang="en-US" dirty="0" err="1">
                <a:latin typeface="Times New Roman" panose="02020603050405020304" pitchFamily="18" charset="0"/>
                <a:cs typeface="Times New Roman" panose="02020603050405020304" pitchFamily="18" charset="0"/>
              </a:rPr>
              <a:t>Physics,IOP</a:t>
            </a:r>
            <a:r>
              <a:rPr lang="en-US" dirty="0">
                <a:latin typeface="Times New Roman" panose="02020603050405020304" pitchFamily="18" charset="0"/>
                <a:cs typeface="Times New Roman" panose="02020603050405020304" pitchFamily="18" charset="0"/>
              </a:rPr>
              <a:t> Publishing Ltd</a:t>
            </a:r>
            <a:r>
              <a:rPr lang="fa-I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2002</a:t>
            </a:r>
            <a:r>
              <a:rPr lang="fa-I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[2]Tian Y. Characterization of laser-induced plasma and application to surface-assisted LIBS for powder and liquid samples. Published online 2017:153.</a:t>
            </a: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Kartashov</a:t>
            </a:r>
            <a:r>
              <a:rPr lang="en-US" dirty="0">
                <a:latin typeface="Times New Roman" panose="02020603050405020304" pitchFamily="18" charset="0"/>
                <a:cs typeface="Times New Roman" panose="02020603050405020304" pitchFamily="18" charset="0"/>
              </a:rPr>
              <a:t> D V., </a:t>
            </a:r>
            <a:r>
              <a:rPr lang="en-US" dirty="0" err="1">
                <a:latin typeface="Times New Roman" panose="02020603050405020304" pitchFamily="18" charset="0"/>
                <a:cs typeface="Times New Roman" panose="02020603050405020304" pitchFamily="18" charset="0"/>
              </a:rPr>
              <a:t>Kirsanov</a:t>
            </a:r>
            <a:r>
              <a:rPr lang="en-US" dirty="0">
                <a:latin typeface="Times New Roman" panose="02020603050405020304" pitchFamily="18" charset="0"/>
                <a:cs typeface="Times New Roman" panose="02020603050405020304" pitchFamily="18" charset="0"/>
              </a:rPr>
              <a:t> A V., Kiselev AM, et al. Nonlinear absorption of intense femtosecond laser radiation in air. </a:t>
            </a:r>
            <a:r>
              <a:rPr lang="en-US" i="1" dirty="0" err="1">
                <a:latin typeface="Times New Roman" panose="02020603050405020304" pitchFamily="18" charset="0"/>
                <a:cs typeface="Times New Roman" panose="02020603050405020304" pitchFamily="18" charset="0"/>
              </a:rPr>
              <a:t>Opt</a:t>
            </a:r>
            <a:r>
              <a:rPr lang="en-US" i="1" dirty="0">
                <a:latin typeface="Times New Roman" panose="02020603050405020304" pitchFamily="18" charset="0"/>
                <a:cs typeface="Times New Roman" panose="02020603050405020304" pitchFamily="18" charset="0"/>
              </a:rPr>
              <a:t> Express</a:t>
            </a:r>
            <a:r>
              <a:rPr lang="en-US" dirty="0">
                <a:latin typeface="Times New Roman" panose="02020603050405020304" pitchFamily="18" charset="0"/>
                <a:cs typeface="Times New Roman" panose="02020603050405020304" pitchFamily="18" charset="0"/>
              </a:rPr>
              <a:t>. 2006;14(17):7552. doi:10.1364/oe.14.007552</a:t>
            </a:r>
            <a:r>
              <a:rPr lang="en-IR" dirty="0">
                <a:latin typeface="Times New Roman" panose="02020603050405020304" pitchFamily="18" charset="0"/>
                <a:cs typeface="Times New Roman" panose="02020603050405020304" pitchFamily="18" charset="0"/>
              </a:rPr>
              <a:t> </a:t>
            </a:r>
            <a:endParaRPr lang="fa-I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a:t>
            </a:r>
            <a:r>
              <a:rPr lang="en-IR" dirty="0">
                <a:latin typeface="Times New Roman" panose="02020603050405020304" pitchFamily="18" charset="0"/>
                <a:cs typeface="Times New Roman" panose="02020603050405020304" pitchFamily="18" charset="0"/>
              </a:rPr>
              <a:t> Tsuda N, Yamaguchi T, Yamada J. Property of Laser-Induced Plasma in Liquid. J Plasma Fusion Res. 2009;8:619-622.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 Vogel A, Noack J, </a:t>
            </a:r>
            <a:r>
              <a:rPr lang="en-US" dirty="0" err="1">
                <a:latin typeface="Times New Roman" panose="02020603050405020304" pitchFamily="18" charset="0"/>
                <a:cs typeface="Times New Roman" panose="02020603050405020304" pitchFamily="18" charset="0"/>
              </a:rPr>
              <a:t>Nahen</a:t>
            </a:r>
            <a:r>
              <a:rPr lang="en-US" dirty="0">
                <a:latin typeface="Times New Roman" panose="02020603050405020304" pitchFamily="18" charset="0"/>
                <a:cs typeface="Times New Roman" panose="02020603050405020304" pitchFamily="18" charset="0"/>
              </a:rPr>
              <a:t> K, et al. Energy balance of optical breakdown in water at nanosecond to femtosecond time scales. </a:t>
            </a:r>
            <a:r>
              <a:rPr lang="en-US" i="1" dirty="0">
                <a:latin typeface="Times New Roman" panose="02020603050405020304" pitchFamily="18" charset="0"/>
                <a:cs typeface="Times New Roman" panose="02020603050405020304" pitchFamily="18" charset="0"/>
              </a:rPr>
              <a:t>Appl Phys B Lasers Opt</a:t>
            </a:r>
            <a:r>
              <a:rPr lang="en-US" dirty="0">
                <a:latin typeface="Times New Roman" panose="02020603050405020304" pitchFamily="18" charset="0"/>
                <a:cs typeface="Times New Roman" panose="02020603050405020304" pitchFamily="18" charset="0"/>
              </a:rPr>
              <a:t>. 1999;68(2):271-280. doi:10.1007/s003400050617</a:t>
            </a:r>
            <a:r>
              <a:rPr lang="fa-I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IR" dirty="0"/>
          </a:p>
          <a:p>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id="{EFFEB705-9D7B-4CA2-A8EA-4EB42D84D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
        <p:nvSpPr>
          <p:cNvPr id="6" name="Slide Number Placeholder 5">
            <a:extLst>
              <a:ext uri="{FF2B5EF4-FFF2-40B4-BE49-F238E27FC236}">
                <a16:creationId xmlns:a16="http://schemas.microsoft.com/office/drawing/2014/main" id="{3A492632-915F-1C43-840A-F19D995D58ED}"/>
              </a:ext>
            </a:extLst>
          </p:cNvPr>
          <p:cNvSpPr>
            <a:spLocks noGrp="1"/>
          </p:cNvSpPr>
          <p:nvPr>
            <p:ph type="sldNum" sz="quarter" idx="12"/>
          </p:nvPr>
        </p:nvSpPr>
        <p:spPr>
          <a:xfrm>
            <a:off x="0" y="6528391"/>
            <a:ext cx="811369" cy="329609"/>
          </a:xfrm>
        </p:spPr>
        <p:txBody>
          <a:bodyPr/>
          <a:lstStyle/>
          <a:p>
            <a:r>
              <a:rPr lang="fa-IR" sz="2400" dirty="0">
                <a:latin typeface="B Nazanin" pitchFamily="2" charset="-78"/>
                <a:cs typeface="B Nazanin" pitchFamily="2" charset="-78"/>
              </a:rPr>
              <a:t>۱۱</a:t>
            </a: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1" y="2336873"/>
            <a:ext cx="10111262" cy="3744543"/>
          </a:xfrm>
        </p:spPr>
        <p:txBody>
          <a:bodyPr>
            <a:normAutofit/>
          </a:bodyPr>
          <a:lstStyle/>
          <a:p>
            <a:pPr marL="0" indent="0" algn="r" rtl="1">
              <a:buNone/>
            </a:pPr>
            <a:r>
              <a:rPr lang="fa-IR" sz="2800" dirty="0">
                <a:latin typeface="B Nazanin" pitchFamily="2" charset="-78"/>
                <a:cs typeface="B Nazanin" pitchFamily="2" charset="-78"/>
              </a:rPr>
              <a:t>موج شوک ناشی از شکست و پلاسمای ایجاد شده توسط فرکانس دوم لیزر </a:t>
            </a:r>
            <a:r>
              <a:rPr lang="fa-IR" sz="2800" dirty="0" err="1">
                <a:latin typeface="B Nazanin" pitchFamily="2" charset="-78"/>
                <a:cs typeface="B Nazanin" pitchFamily="2" charset="-78"/>
              </a:rPr>
              <a:t>پالسی</a:t>
            </a:r>
            <a:r>
              <a:rPr lang="fa-IR" sz="2800" dirty="0">
                <a:latin typeface="B Nazanin" pitchFamily="2" charset="-78"/>
                <a:cs typeface="B Nazanin" pitchFamily="2" charset="-78"/>
              </a:rPr>
              <a:t>  </a:t>
            </a:r>
            <a:r>
              <a:rPr lang="en-US" sz="2800" dirty="0">
                <a:latin typeface="B Nazanin" pitchFamily="2" charset="-78"/>
                <a:cs typeface="B Nazanin" pitchFamily="2" charset="-78"/>
              </a:rPr>
              <a:t> </a:t>
            </a:r>
            <a:r>
              <a:rPr lang="en-US" sz="2800" dirty="0" err="1">
                <a:latin typeface="B Nazanin" pitchFamily="2" charset="-78"/>
                <a:cs typeface="B Nazanin" pitchFamily="2" charset="-78"/>
              </a:rPr>
              <a:t>Nd:YAG</a:t>
            </a:r>
            <a:r>
              <a:rPr lang="fa-IR" sz="2800" dirty="0">
                <a:latin typeface="B Nazanin" pitchFamily="2" charset="-78"/>
                <a:cs typeface="B Nazanin" pitchFamily="2" charset="-78"/>
              </a:rPr>
              <a:t>با طول موج ۵۳۲ نانومتر و طول پالس ۶ </a:t>
            </a:r>
            <a:r>
              <a:rPr lang="fa-IR" sz="2800" dirty="0" err="1">
                <a:latin typeface="B Nazanin" pitchFamily="2" charset="-78"/>
                <a:cs typeface="B Nazanin" pitchFamily="2" charset="-78"/>
              </a:rPr>
              <a:t>نانوثانیه</a:t>
            </a:r>
            <a:r>
              <a:rPr lang="fa-IR" sz="2800" dirty="0">
                <a:latin typeface="B Nazanin" pitchFamily="2" charset="-78"/>
                <a:cs typeface="B Nazanin" pitchFamily="2" charset="-78"/>
              </a:rPr>
              <a:t> در آب به صورت تجربی مورد تحقیق قرار میگیرد. سرعت موج شوک با استفاده از روش انحراف پرتو گمانه اندازه گیری میشود که میتوان با توجه به مقادیر بدست </a:t>
            </a:r>
            <a:r>
              <a:rPr lang="fa-IR" sz="2800" dirty="0" err="1">
                <a:latin typeface="B Nazanin" pitchFamily="2" charset="-78"/>
                <a:cs typeface="B Nazanin" pitchFamily="2" charset="-78"/>
              </a:rPr>
              <a:t>امده</a:t>
            </a:r>
            <a:r>
              <a:rPr lang="fa-IR" sz="2800" dirty="0">
                <a:latin typeface="B Nazanin" pitchFamily="2" charset="-78"/>
                <a:cs typeface="B Nazanin" pitchFamily="2" charset="-78"/>
              </a:rPr>
              <a:t> نتیجه گرفت که در نزدیک ناحیه شکست سرعت موج شوک حدود ۳۵۰۰متر بر ثانیه است و در فواصل دورتر به اندازه سرعت صوت در هوا ۱۵۰۰متر </a:t>
            </a:r>
            <a:r>
              <a:rPr lang="fa-IR" sz="2800" dirty="0" err="1">
                <a:latin typeface="B Nazanin" pitchFamily="2" charset="-78"/>
                <a:cs typeface="B Nazanin" pitchFamily="2" charset="-78"/>
              </a:rPr>
              <a:t>برثانیه</a:t>
            </a:r>
            <a:r>
              <a:rPr lang="fa-IR" sz="2800" dirty="0">
                <a:latin typeface="B Nazanin" pitchFamily="2" charset="-78"/>
                <a:cs typeface="B Nazanin" pitchFamily="2" charset="-78"/>
              </a:rPr>
              <a:t> نزدیک می شود.</a:t>
            </a:r>
            <a:endParaRPr lang="en-US" sz="2800" dirty="0">
              <a:latin typeface="B Nazanin" pitchFamily="2" charset="-78"/>
              <a:cs typeface="B Nazanin" pitchFamily="2" charset="-78"/>
            </a:endParaRPr>
          </a:p>
        </p:txBody>
      </p:sp>
      <p:sp>
        <p:nvSpPr>
          <p:cNvPr id="4" name="TextBox 3">
            <a:extLst>
              <a:ext uri="{FF2B5EF4-FFF2-40B4-BE49-F238E27FC236}">
                <a16:creationId xmlns:a16="http://schemas.microsoft.com/office/drawing/2014/main" id="{E87A4854-0A80-4A8B-A01B-5138B997FC58}"/>
              </a:ext>
            </a:extLst>
          </p:cNvPr>
          <p:cNvSpPr txBox="1"/>
          <p:nvPr/>
        </p:nvSpPr>
        <p:spPr>
          <a:xfrm>
            <a:off x="318977" y="6198373"/>
            <a:ext cx="11674549" cy="523220"/>
          </a:xfrm>
          <a:prstGeom prst="rect">
            <a:avLst/>
          </a:prstGeom>
          <a:noFill/>
        </p:spPr>
        <p:txBody>
          <a:bodyPr wrap="square" rtlCol="0">
            <a:spAutoFit/>
          </a:bodyPr>
          <a:lstStyle/>
          <a:p>
            <a:pPr algn="just" rtl="1"/>
            <a:r>
              <a:rPr lang="fa-IR" sz="2800" dirty="0">
                <a:latin typeface="B Nazanin" pitchFamily="2" charset="-78"/>
                <a:cs typeface="B Nazanin" pitchFamily="2" charset="-78"/>
              </a:rPr>
              <a:t>کلمات کلیدی: شکست ، سرعت موج، لیزر </a:t>
            </a:r>
            <a:r>
              <a:rPr lang="fa-IR" sz="2800" dirty="0" err="1">
                <a:latin typeface="B Nazanin" pitchFamily="2" charset="-78"/>
                <a:cs typeface="B Nazanin" pitchFamily="2" charset="-78"/>
              </a:rPr>
              <a:t>پالسی</a:t>
            </a:r>
            <a:r>
              <a:rPr lang="fa-IR" sz="2800" dirty="0">
                <a:latin typeface="B Nazanin" pitchFamily="2" charset="-78"/>
                <a:cs typeface="B Nazanin" pitchFamily="2" charset="-78"/>
              </a:rPr>
              <a:t> </a:t>
            </a:r>
            <a:r>
              <a:rPr lang="en-US" sz="2800" dirty="0" err="1">
                <a:latin typeface="B Nazanin" pitchFamily="2" charset="-78"/>
                <a:cs typeface="B Nazanin" pitchFamily="2" charset="-78"/>
              </a:rPr>
              <a:t>Nd:YAG</a:t>
            </a:r>
            <a:endParaRPr lang="en-US" sz="2800" dirty="0">
              <a:latin typeface="B Nazanin" pitchFamily="2" charset="-78"/>
              <a:cs typeface="B Nazanin" pitchFamily="2" charset="-78"/>
            </a:endParaRPr>
          </a:p>
        </p:txBody>
      </p:sp>
      <p:pic>
        <p:nvPicPr>
          <p:cNvPr id="6" name="Picture 5">
            <a:extLst>
              <a:ext uri="{FF2B5EF4-FFF2-40B4-BE49-F238E27FC236}">
                <a16:creationId xmlns:a16="http://schemas.microsoft.com/office/drawing/2014/main" id="{35E87E67-4803-469C-BCD8-03ED717F3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
        <p:nvSpPr>
          <p:cNvPr id="8" name="Slide Number Placeholder 7">
            <a:extLst>
              <a:ext uri="{FF2B5EF4-FFF2-40B4-BE49-F238E27FC236}">
                <a16:creationId xmlns:a16="http://schemas.microsoft.com/office/drawing/2014/main" id="{5EAA788D-3553-0944-BAF1-03900074DD01}"/>
              </a:ext>
            </a:extLst>
          </p:cNvPr>
          <p:cNvSpPr>
            <a:spLocks noGrp="1"/>
          </p:cNvSpPr>
          <p:nvPr>
            <p:ph type="sldNum" sz="quarter" idx="12"/>
          </p:nvPr>
        </p:nvSpPr>
        <p:spPr>
          <a:xfrm>
            <a:off x="0" y="6465194"/>
            <a:ext cx="372141" cy="392806"/>
          </a:xfrm>
        </p:spPr>
        <p:txBody>
          <a:bodyPr/>
          <a:lstStyle/>
          <a:p>
            <a:r>
              <a:rPr lang="fa-IR" sz="2400" dirty="0">
                <a:latin typeface="B Nazanin" pitchFamily="2" charset="-78"/>
                <a:cs typeface="B Nazanin" pitchFamily="2" charset="-78"/>
              </a:rPr>
              <a:t>۲</a:t>
            </a: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5267459" y="2286563"/>
            <a:ext cx="6284890" cy="4124747"/>
          </a:xfrm>
        </p:spPr>
        <p:txBody>
          <a:bodyPr>
            <a:noAutofit/>
          </a:bodyPr>
          <a:lstStyle/>
          <a:p>
            <a:pPr marL="0" indent="0" algn="r" rtl="1">
              <a:buNone/>
            </a:pPr>
            <a:r>
              <a:rPr lang="fa-IR" sz="2800" dirty="0">
                <a:latin typeface="B Nazanin" pitchFamily="2" charset="-78"/>
                <a:cs typeface="B Nazanin" pitchFamily="2" charset="-78"/>
              </a:rPr>
              <a:t>وقتی پرتوی لیزر </a:t>
            </a:r>
            <a:r>
              <a:rPr lang="fa-IR" sz="2800" dirty="0" err="1">
                <a:latin typeface="B Nazanin" pitchFamily="2" charset="-78"/>
                <a:cs typeface="B Nazanin" pitchFamily="2" charset="-78"/>
              </a:rPr>
              <a:t>پالسی</a:t>
            </a:r>
            <a:r>
              <a:rPr lang="fa-IR" sz="2800" dirty="0">
                <a:latin typeface="B Nazanin" pitchFamily="2" charset="-78"/>
                <a:cs typeface="B Nazanin" pitchFamily="2" charset="-78"/>
              </a:rPr>
              <a:t> با توان بالا توسط عدسی در ناحیه از یک محیط دی الکتریک متمرکز می شود به دلیل بالا بودن میدان الکتریکی موج </a:t>
            </a:r>
            <a:r>
              <a:rPr lang="fa-IR" sz="2800" dirty="0" err="1">
                <a:latin typeface="B Nazanin" pitchFamily="2" charset="-78"/>
                <a:cs typeface="B Nazanin" pitchFamily="2" charset="-78"/>
              </a:rPr>
              <a:t>الکترومغناطیسی</a:t>
            </a:r>
            <a:r>
              <a:rPr lang="fa-IR" sz="2800" dirty="0">
                <a:latin typeface="B Nazanin" pitchFamily="2" charset="-78"/>
                <a:cs typeface="B Nazanin" pitchFamily="2" charset="-78"/>
              </a:rPr>
              <a:t> شکست رخ </a:t>
            </a:r>
            <a:r>
              <a:rPr lang="fa-IR" sz="2800" dirty="0" err="1">
                <a:latin typeface="B Nazanin" pitchFamily="2" charset="-78"/>
                <a:cs typeface="B Nazanin" pitchFamily="2" charset="-78"/>
              </a:rPr>
              <a:t>می‌دهد</a:t>
            </a:r>
            <a:r>
              <a:rPr lang="en-US" sz="2800" dirty="0">
                <a:latin typeface="B Nazanin" pitchFamily="2" charset="-78"/>
                <a:cs typeface="B Nazanin" pitchFamily="2" charset="-78"/>
              </a:rPr>
              <a:t>[1]</a:t>
            </a:r>
            <a:r>
              <a:rPr lang="fa-IR" sz="2800" dirty="0">
                <a:latin typeface="B Nazanin" pitchFamily="2" charset="-78"/>
                <a:cs typeface="B Nazanin" pitchFamily="2" charset="-78"/>
              </a:rPr>
              <a:t>. پدیده شکست  باعث ایجاد پلاسما </a:t>
            </a:r>
            <a:r>
              <a:rPr lang="fa-IR" sz="2800" dirty="0" err="1">
                <a:latin typeface="B Nazanin" pitchFamily="2" charset="-78"/>
                <a:cs typeface="B Nazanin" pitchFamily="2" charset="-78"/>
              </a:rPr>
              <a:t>می‌شود</a:t>
            </a:r>
            <a:r>
              <a:rPr lang="fa-IR" sz="2800" dirty="0">
                <a:latin typeface="B Nazanin" pitchFamily="2" charset="-78"/>
                <a:cs typeface="B Nazanin" pitchFamily="2" charset="-78"/>
              </a:rPr>
              <a:t> که در اثر </a:t>
            </a:r>
            <a:r>
              <a:rPr lang="fa-IR" sz="2800" dirty="0" err="1">
                <a:latin typeface="B Nazanin" pitchFamily="2" charset="-78"/>
                <a:cs typeface="B Nazanin" pitchFamily="2" charset="-78"/>
              </a:rPr>
              <a:t>یونیزه</a:t>
            </a:r>
            <a:r>
              <a:rPr lang="fa-IR" sz="2800" dirty="0">
                <a:latin typeface="B Nazanin" pitchFamily="2" charset="-78"/>
                <a:cs typeface="B Nazanin" pitchFamily="2" charset="-78"/>
              </a:rPr>
              <a:t> شدن محیط ، تولید الکترون و </a:t>
            </a:r>
            <a:r>
              <a:rPr lang="fa-IR" sz="2800" dirty="0" err="1">
                <a:latin typeface="B Nazanin" pitchFamily="2" charset="-78"/>
                <a:cs typeface="B Nazanin" pitchFamily="2" charset="-78"/>
              </a:rPr>
              <a:t>یون</a:t>
            </a:r>
            <a:r>
              <a:rPr lang="fa-IR" sz="2800" dirty="0">
                <a:latin typeface="B Nazanin" pitchFamily="2" charset="-78"/>
                <a:cs typeface="B Nazanin" pitchFamily="2" charset="-78"/>
              </a:rPr>
              <a:t> میکند. پلاسما ایجاد شده در محل تمرکز پرتو دارای دما و فشار بالاست که منجر به ایجاد فشردگی محیط اطراف ناحیه شکستگی می گردد. این فشردگی باعث تولید موج شوک و موج حرارتی شده که به نقاط اطراف ناحیه شکست گسیل می شود. در شکل۱ طرحی از آن را مشاهده می کنید</a:t>
            </a:r>
            <a:r>
              <a:rPr lang="en-US" sz="2800" dirty="0">
                <a:latin typeface="B Nazanin" pitchFamily="2" charset="-78"/>
                <a:cs typeface="B Nazanin" pitchFamily="2" charset="-78"/>
              </a:rPr>
              <a:t>.[2]</a:t>
            </a:r>
          </a:p>
        </p:txBody>
      </p:sp>
      <p:pic>
        <p:nvPicPr>
          <p:cNvPr id="5" name="Picture 4">
            <a:extLst>
              <a:ext uri="{FF2B5EF4-FFF2-40B4-BE49-F238E27FC236}">
                <a16:creationId xmlns:a16="http://schemas.microsoft.com/office/drawing/2014/main" id="{A6B38261-3B3A-446C-91FB-C46963973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
        <p:nvSpPr>
          <p:cNvPr id="10" name="TextBox 9">
            <a:extLst>
              <a:ext uri="{FF2B5EF4-FFF2-40B4-BE49-F238E27FC236}">
                <a16:creationId xmlns:a16="http://schemas.microsoft.com/office/drawing/2014/main" id="{1DB62B40-0A7D-BA4A-AA1A-98A619811C95}"/>
              </a:ext>
            </a:extLst>
          </p:cNvPr>
          <p:cNvSpPr txBox="1"/>
          <p:nvPr/>
        </p:nvSpPr>
        <p:spPr>
          <a:xfrm>
            <a:off x="336331" y="6095484"/>
            <a:ext cx="4046483" cy="430887"/>
          </a:xfrm>
          <a:prstGeom prst="rect">
            <a:avLst/>
          </a:prstGeom>
          <a:noFill/>
        </p:spPr>
        <p:txBody>
          <a:bodyPr wrap="square" rtlCol="0">
            <a:spAutoFit/>
          </a:bodyPr>
          <a:lstStyle/>
          <a:p>
            <a:pPr marL="0" algn="r" defTabSz="457200" rtl="1" eaLnBrk="1" latinLnBrk="0" hangingPunct="1"/>
            <a:r>
              <a:rPr lang="fa-IR" sz="2200" dirty="0">
                <a:latin typeface="B Nazanin" pitchFamily="2" charset="-78"/>
                <a:cs typeface="B Nazanin" pitchFamily="2" charset="-78"/>
              </a:rPr>
              <a:t>شکل ۱: فرایند ایجاد موج شوک.</a:t>
            </a:r>
            <a:endParaRPr lang="en-IR" sz="2200" dirty="0">
              <a:latin typeface="B Nazanin" pitchFamily="2" charset="-78"/>
              <a:cs typeface="B Nazanin" pitchFamily="2" charset="-78"/>
            </a:endParaRPr>
          </a:p>
        </p:txBody>
      </p:sp>
      <p:pic>
        <p:nvPicPr>
          <p:cNvPr id="4" name="Picture 3">
            <a:extLst>
              <a:ext uri="{FF2B5EF4-FFF2-40B4-BE49-F238E27FC236}">
                <a16:creationId xmlns:a16="http://schemas.microsoft.com/office/drawing/2014/main" id="{FF740FC8-5268-6A46-A477-E828F2419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88819"/>
            <a:ext cx="5267459" cy="4124747"/>
          </a:xfrm>
          <a:prstGeom prst="rect">
            <a:avLst/>
          </a:prstGeom>
        </p:spPr>
      </p:pic>
      <p:sp>
        <p:nvSpPr>
          <p:cNvPr id="8" name="Slide Number Placeholder 7">
            <a:extLst>
              <a:ext uri="{FF2B5EF4-FFF2-40B4-BE49-F238E27FC236}">
                <a16:creationId xmlns:a16="http://schemas.microsoft.com/office/drawing/2014/main" id="{2FB46706-7EA1-234D-832B-375BD39FE47E}"/>
              </a:ext>
            </a:extLst>
          </p:cNvPr>
          <p:cNvSpPr>
            <a:spLocks noGrp="1"/>
          </p:cNvSpPr>
          <p:nvPr>
            <p:ph type="sldNum" sz="quarter" idx="12"/>
          </p:nvPr>
        </p:nvSpPr>
        <p:spPr>
          <a:xfrm>
            <a:off x="23580" y="6419989"/>
            <a:ext cx="312752" cy="430887"/>
          </a:xfrm>
        </p:spPr>
        <p:txBody>
          <a:bodyPr/>
          <a:lstStyle/>
          <a:p>
            <a:r>
              <a:rPr lang="fa-IR" sz="2400" dirty="0">
                <a:latin typeface="B Nazanin" pitchFamily="2" charset="-78"/>
                <a:cs typeface="B Nazanin" pitchFamily="2" charset="-78"/>
              </a:rPr>
              <a:t>۳</a:t>
            </a: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9392-EF61-904F-A036-24ACFB338AF9}"/>
              </a:ext>
            </a:extLst>
          </p:cNvPr>
          <p:cNvSpPr>
            <a:spLocks noGrp="1"/>
          </p:cNvSpPr>
          <p:nvPr>
            <p:ph type="title"/>
          </p:nvPr>
        </p:nvSpPr>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IR" dirty="0"/>
          </a:p>
        </p:txBody>
      </p:sp>
      <p:sp>
        <p:nvSpPr>
          <p:cNvPr id="3" name="Content Placeholder 2">
            <a:extLst>
              <a:ext uri="{FF2B5EF4-FFF2-40B4-BE49-F238E27FC236}">
                <a16:creationId xmlns:a16="http://schemas.microsoft.com/office/drawing/2014/main" id="{8F56F048-C737-7442-9FBD-272ADD95EE30}"/>
              </a:ext>
            </a:extLst>
          </p:cNvPr>
          <p:cNvSpPr>
            <a:spLocks noGrp="1"/>
          </p:cNvSpPr>
          <p:nvPr>
            <p:ph idx="1"/>
          </p:nvPr>
        </p:nvSpPr>
        <p:spPr>
          <a:xfrm>
            <a:off x="680321" y="2336873"/>
            <a:ext cx="9777324" cy="3599316"/>
          </a:xfrm>
        </p:spPr>
        <p:txBody>
          <a:bodyPr>
            <a:normAutofit/>
          </a:bodyPr>
          <a:lstStyle/>
          <a:p>
            <a:pPr marL="0" indent="0" algn="r" rtl="1">
              <a:buNone/>
            </a:pPr>
            <a:r>
              <a:rPr lang="fa-IR" sz="2800" dirty="0">
                <a:latin typeface="B Nazanin" pitchFamily="2" charset="-78"/>
                <a:cs typeface="B Nazanin" pitchFamily="2" charset="-78"/>
              </a:rPr>
              <a:t>انرژی موج شوک در محیط اطراف کاهش پیدا </a:t>
            </a:r>
            <a:r>
              <a:rPr lang="fa-IR" sz="2800" dirty="0" err="1">
                <a:latin typeface="B Nazanin" pitchFamily="2" charset="-78"/>
                <a:cs typeface="B Nazanin" pitchFamily="2" charset="-78"/>
              </a:rPr>
              <a:t>می‌کند</a:t>
            </a:r>
            <a:r>
              <a:rPr lang="fa-IR" sz="2800" dirty="0">
                <a:latin typeface="B Nazanin" pitchFamily="2" charset="-78"/>
                <a:cs typeface="B Nazanin" pitchFamily="2" charset="-78"/>
              </a:rPr>
              <a:t> و باعث کاهش سرعت آن </a:t>
            </a:r>
            <a:r>
              <a:rPr lang="fa-IR" sz="2800" dirty="0" err="1">
                <a:latin typeface="B Nazanin" pitchFamily="2" charset="-78"/>
                <a:cs typeface="B Nazanin" pitchFamily="2" charset="-78"/>
              </a:rPr>
              <a:t>می‌شود</a:t>
            </a:r>
            <a:r>
              <a:rPr lang="fa-IR" sz="2800" dirty="0">
                <a:latin typeface="B Nazanin" pitchFamily="2" charset="-78"/>
                <a:cs typeface="B Nazanin" pitchFamily="2" charset="-78"/>
              </a:rPr>
              <a:t>. ایجاد موج شوک و تعیین مشخصات آن در محیط هوا قبلاً مورد بررسی قرار گرفته است</a:t>
            </a:r>
            <a:r>
              <a:rPr lang="en-US" sz="2800" dirty="0">
                <a:latin typeface="B Nazanin" pitchFamily="2" charset="-78"/>
                <a:cs typeface="B Nazanin" pitchFamily="2" charset="-78"/>
              </a:rPr>
              <a:t>[3]</a:t>
            </a:r>
            <a:r>
              <a:rPr lang="fa-IR" sz="2800" dirty="0">
                <a:latin typeface="B Nazanin" pitchFamily="2" charset="-78"/>
                <a:cs typeface="B Nazanin" pitchFamily="2" charset="-78"/>
              </a:rPr>
              <a:t>. در تحقیق پدیده شکست و تولید موج شوک (توسط لیزر </a:t>
            </a:r>
            <a:r>
              <a:rPr lang="fa-IR" sz="2800" dirty="0" err="1">
                <a:latin typeface="B Nazanin" pitchFamily="2" charset="-78"/>
                <a:cs typeface="B Nazanin" pitchFamily="2" charset="-78"/>
              </a:rPr>
              <a:t>پالسی</a:t>
            </a:r>
            <a:r>
              <a:rPr lang="fa-IR" sz="2800" dirty="0">
                <a:latin typeface="B Nazanin" pitchFamily="2" charset="-78"/>
                <a:cs typeface="B Nazanin" pitchFamily="2" charset="-78"/>
              </a:rPr>
              <a:t> </a:t>
            </a:r>
            <a:r>
              <a:rPr lang="fa-IR" sz="2800" dirty="0" err="1">
                <a:latin typeface="B Nazanin" pitchFamily="2" charset="-78"/>
                <a:cs typeface="B Nazanin" pitchFamily="2" charset="-78"/>
              </a:rPr>
              <a:t>نانو</a:t>
            </a:r>
            <a:r>
              <a:rPr lang="fa-IR" sz="2800" dirty="0">
                <a:latin typeface="B Nazanin" pitchFamily="2" charset="-78"/>
                <a:cs typeface="B Nazanin" pitchFamily="2" charset="-78"/>
              </a:rPr>
              <a:t> ثانیه) در محیط آب مورد بررسی قرار </a:t>
            </a:r>
            <a:r>
              <a:rPr lang="fa-IR" sz="2800" dirty="0" err="1">
                <a:latin typeface="B Nazanin" pitchFamily="2" charset="-78"/>
                <a:cs typeface="B Nazanin" pitchFamily="2" charset="-78"/>
              </a:rPr>
              <a:t>می‌گیرد</a:t>
            </a:r>
            <a:r>
              <a:rPr lang="fa-IR" sz="2800" dirty="0">
                <a:latin typeface="B Nazanin" pitchFamily="2" charset="-78"/>
                <a:cs typeface="B Nazanin" pitchFamily="2" charset="-78"/>
              </a:rPr>
              <a:t> که از تمرکز پرتوی لیزر </a:t>
            </a:r>
            <a:r>
              <a:rPr lang="fa-IR" sz="2800" dirty="0" err="1">
                <a:latin typeface="B Nazanin" pitchFamily="2" charset="-78"/>
                <a:cs typeface="B Nazanin" pitchFamily="2" charset="-78"/>
              </a:rPr>
              <a:t>پالسی</a:t>
            </a:r>
            <a:r>
              <a:rPr lang="fa-IR" sz="2800" dirty="0">
                <a:latin typeface="B Nazanin" pitchFamily="2" charset="-78"/>
                <a:cs typeface="B Nazanin" pitchFamily="2" charset="-78"/>
              </a:rPr>
              <a:t> با طول موج ۵۳۲ نانومتر و طول پالس۶ </a:t>
            </a:r>
            <a:r>
              <a:rPr lang="fa-IR" sz="2800" dirty="0" err="1">
                <a:latin typeface="B Nazanin" pitchFamily="2" charset="-78"/>
                <a:cs typeface="B Nazanin" pitchFamily="2" charset="-78"/>
              </a:rPr>
              <a:t>نانو</a:t>
            </a:r>
            <a:r>
              <a:rPr lang="fa-IR" sz="2800" dirty="0">
                <a:latin typeface="B Nazanin" pitchFamily="2" charset="-78"/>
                <a:cs typeface="B Nazanin" pitchFamily="2" charset="-78"/>
              </a:rPr>
              <a:t> ثانیه در محیط آبی ایجاد شده است. با استفاده از روش </a:t>
            </a:r>
            <a:r>
              <a:rPr lang="fa-IR" sz="2800" dirty="0" err="1">
                <a:latin typeface="B Nazanin" pitchFamily="2" charset="-78"/>
                <a:cs typeface="B Nazanin" pitchFamily="2" charset="-78"/>
              </a:rPr>
              <a:t>اپتیکی</a:t>
            </a:r>
            <a:r>
              <a:rPr lang="fa-IR" sz="2800" dirty="0">
                <a:latin typeface="B Nazanin" pitchFamily="2" charset="-78"/>
                <a:cs typeface="B Nazanin" pitchFamily="2" charset="-78"/>
              </a:rPr>
              <a:t> سرعت شوک ایجاد شده اندازه گیری می شود. </a:t>
            </a:r>
            <a:endParaRPr lang="en-IR" sz="2800" dirty="0"/>
          </a:p>
        </p:txBody>
      </p:sp>
      <p:pic>
        <p:nvPicPr>
          <p:cNvPr id="4" name="Picture 3">
            <a:extLst>
              <a:ext uri="{FF2B5EF4-FFF2-40B4-BE49-F238E27FC236}">
                <a16:creationId xmlns:a16="http://schemas.microsoft.com/office/drawing/2014/main" id="{5EB9FF7C-0941-8741-8B0C-559ABA1B3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
        <p:nvSpPr>
          <p:cNvPr id="7" name="Slide Number Placeholder 6">
            <a:extLst>
              <a:ext uri="{FF2B5EF4-FFF2-40B4-BE49-F238E27FC236}">
                <a16:creationId xmlns:a16="http://schemas.microsoft.com/office/drawing/2014/main" id="{044E3E4B-7DC8-FB46-82D9-1F0B8AA9A427}"/>
              </a:ext>
            </a:extLst>
          </p:cNvPr>
          <p:cNvSpPr>
            <a:spLocks noGrp="1"/>
          </p:cNvSpPr>
          <p:nvPr>
            <p:ph type="sldNum" sz="quarter" idx="12"/>
          </p:nvPr>
        </p:nvSpPr>
        <p:spPr>
          <a:xfrm>
            <a:off x="1" y="6452316"/>
            <a:ext cx="360607" cy="431442"/>
          </a:xfrm>
        </p:spPr>
        <p:txBody>
          <a:bodyPr/>
          <a:lstStyle/>
          <a:p>
            <a:r>
              <a:rPr lang="fa-IR" sz="2400" dirty="0">
                <a:latin typeface="B Nazanin" pitchFamily="2" charset="-78"/>
                <a:cs typeface="B Nazanin" pitchFamily="2" charset="-78"/>
              </a:rPr>
              <a:t>۴</a:t>
            </a: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24593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5030014" y="2180736"/>
            <a:ext cx="6432183" cy="4215523"/>
          </a:xfrm>
        </p:spPr>
        <p:txBody>
          <a:bodyPr>
            <a:noAutofit/>
          </a:bodyPr>
          <a:lstStyle/>
          <a:p>
            <a:pPr marL="0" indent="0" algn="r" rtl="1">
              <a:buNone/>
            </a:pPr>
            <a:r>
              <a:rPr lang="fa-IR" sz="2800" dirty="0">
                <a:latin typeface="B Nazanin" pitchFamily="2" charset="-78"/>
                <a:cs typeface="B Nazanin" pitchFamily="2" charset="-78"/>
              </a:rPr>
              <a:t>لیزر به کار رفته </a:t>
            </a:r>
            <a:r>
              <a:rPr lang="en-US" sz="2800" dirty="0">
                <a:latin typeface="B Nazanin" pitchFamily="2" charset="-78"/>
                <a:cs typeface="B Nazanin" pitchFamily="2" charset="-78"/>
              </a:rPr>
              <a:t>Q-switch </a:t>
            </a:r>
            <a:r>
              <a:rPr lang="en-US" sz="2800" dirty="0" err="1">
                <a:latin typeface="B Nazanin" pitchFamily="2" charset="-78"/>
                <a:cs typeface="B Nazanin" pitchFamily="2" charset="-78"/>
              </a:rPr>
              <a:t>Nd:YAG</a:t>
            </a:r>
            <a:r>
              <a:rPr lang="fa-IR" sz="2800" dirty="0">
                <a:latin typeface="B Nazanin" pitchFamily="2" charset="-78"/>
                <a:cs typeface="B Nazanin" pitchFamily="2" charset="-78"/>
              </a:rPr>
              <a:t> با طول موج۵۳۲نانومتر، طول پالس ۶نانو ثانیه و انرژی در محدوده </a:t>
            </a:r>
            <a:r>
              <a:rPr lang="en-US" sz="2800" dirty="0" err="1">
                <a:latin typeface="B Nazanin" pitchFamily="2" charset="-78"/>
                <a:cs typeface="B Nazanin" pitchFamily="2" charset="-78"/>
              </a:rPr>
              <a:t>mj</a:t>
            </a:r>
            <a:r>
              <a:rPr lang="fa-IR" sz="2800" dirty="0">
                <a:latin typeface="B Nazanin" pitchFamily="2" charset="-78"/>
                <a:cs typeface="B Nazanin" pitchFamily="2" charset="-78"/>
              </a:rPr>
              <a:t> ۱۰۰ است. طرح </a:t>
            </a:r>
            <a:r>
              <a:rPr lang="fa-IR" sz="2800" dirty="0" err="1">
                <a:latin typeface="B Nazanin" pitchFamily="2" charset="-78"/>
                <a:cs typeface="B Nazanin" pitchFamily="2" charset="-78"/>
              </a:rPr>
              <a:t>شماتیکی</a:t>
            </a:r>
            <a:r>
              <a:rPr lang="fa-IR" sz="2800" dirty="0">
                <a:latin typeface="B Nazanin" pitchFamily="2" charset="-78"/>
                <a:cs typeface="B Nazanin" pitchFamily="2" charset="-78"/>
              </a:rPr>
              <a:t> آزمایش در شکل ۲ نشان داده شده است. بخش کمی از پرتوی لیزر توسط شکافنده به انرژی سنج</a:t>
            </a:r>
            <a:r>
              <a:rPr lang="en-US" sz="2800" dirty="0">
                <a:latin typeface="B Nazanin" pitchFamily="2" charset="-78"/>
                <a:cs typeface="B Nazanin" pitchFamily="2" charset="-78"/>
              </a:rPr>
              <a:t>(EPM1000,coherent)</a:t>
            </a:r>
            <a:r>
              <a:rPr lang="fa-IR" sz="2800" dirty="0">
                <a:latin typeface="B Nazanin" pitchFamily="2" charset="-78"/>
                <a:cs typeface="B Nazanin" pitchFamily="2" charset="-78"/>
              </a:rPr>
              <a:t> فرستاده </a:t>
            </a:r>
            <a:r>
              <a:rPr lang="fa-IR" sz="2800" dirty="0" err="1">
                <a:latin typeface="B Nazanin" pitchFamily="2" charset="-78"/>
                <a:cs typeface="B Nazanin" pitchFamily="2" charset="-78"/>
              </a:rPr>
              <a:t>می‌شود</a:t>
            </a:r>
            <a:r>
              <a:rPr lang="fa-IR" sz="2800" dirty="0">
                <a:latin typeface="B Nazanin" pitchFamily="2" charset="-78"/>
                <a:cs typeface="B Nazanin" pitchFamily="2" charset="-78"/>
              </a:rPr>
              <a:t> و قسمتی دیگر توسط یک عدسی با فاصله کانونی ۱۰ سانتی متر درون ظرف آب کانون می شود. پرتوی گمانه، لیزر</a:t>
            </a:r>
            <a:r>
              <a:rPr lang="en-US" sz="2800" dirty="0">
                <a:latin typeface="B Nazanin" pitchFamily="2" charset="-78"/>
                <a:cs typeface="B Nazanin" pitchFamily="2" charset="-78"/>
              </a:rPr>
              <a:t>He-Ne</a:t>
            </a:r>
            <a:r>
              <a:rPr lang="fa-IR" sz="2800" dirty="0">
                <a:latin typeface="B Nazanin" pitchFamily="2" charset="-78"/>
                <a:cs typeface="B Nazanin" pitchFamily="2" charset="-78"/>
              </a:rPr>
              <a:t> با طول موج ۶۳۲نانومتر و توان تقریبی ۵میلی </a:t>
            </a:r>
            <a:r>
              <a:rPr lang="fa-IR" sz="2800" dirty="0" err="1">
                <a:latin typeface="B Nazanin" pitchFamily="2" charset="-78"/>
                <a:cs typeface="B Nazanin" pitchFamily="2" charset="-78"/>
              </a:rPr>
              <a:t>وات</a:t>
            </a:r>
            <a:r>
              <a:rPr lang="fa-IR" sz="2800" dirty="0">
                <a:latin typeface="B Nazanin" pitchFamily="2" charset="-78"/>
                <a:cs typeface="B Nazanin" pitchFamily="2" charset="-78"/>
              </a:rPr>
              <a:t> می باشد. که به صورت عمود بر جهت انتشار پرتو </a:t>
            </a:r>
            <a:r>
              <a:rPr lang="fa-IR" sz="2800" dirty="0" err="1">
                <a:latin typeface="B Nazanin" pitchFamily="2" charset="-78"/>
                <a:cs typeface="B Nazanin" pitchFamily="2" charset="-78"/>
              </a:rPr>
              <a:t>پالسی</a:t>
            </a:r>
            <a:r>
              <a:rPr lang="fa-IR" sz="2800" dirty="0">
                <a:latin typeface="B Nazanin" pitchFamily="2" charset="-78"/>
                <a:cs typeface="B Nazanin" pitchFamily="2" charset="-78"/>
              </a:rPr>
              <a:t> از محدوده شکست عبور </a:t>
            </a:r>
            <a:r>
              <a:rPr lang="fa-IR" sz="2800" dirty="0" err="1">
                <a:latin typeface="B Nazanin" pitchFamily="2" charset="-78"/>
                <a:cs typeface="B Nazanin" pitchFamily="2" charset="-78"/>
              </a:rPr>
              <a:t>می‌کند</a:t>
            </a:r>
            <a:r>
              <a:rPr lang="en-US" sz="2800" dirty="0">
                <a:latin typeface="B Nazanin" pitchFamily="2" charset="-78"/>
                <a:cs typeface="B Nazanin" pitchFamily="2" charset="-78"/>
              </a:rPr>
              <a:t>.</a:t>
            </a:r>
            <a:endParaRPr lang="fa-IR" sz="2800" dirty="0">
              <a:latin typeface="B Nazanin" pitchFamily="2" charset="-78"/>
              <a:cs typeface="B Nazanin" pitchFamily="2" charset="-78"/>
            </a:endParaRPr>
          </a:p>
        </p:txBody>
      </p:sp>
      <p:pic>
        <p:nvPicPr>
          <p:cNvPr id="5" name="Picture 4">
            <a:extLst>
              <a:ext uri="{FF2B5EF4-FFF2-40B4-BE49-F238E27FC236}">
                <a16:creationId xmlns:a16="http://schemas.microsoft.com/office/drawing/2014/main" id="{79A72965-92C4-43EC-BA79-F5DE8C4D5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pic>
        <p:nvPicPr>
          <p:cNvPr id="4" name="Picture 3">
            <a:extLst>
              <a:ext uri="{FF2B5EF4-FFF2-40B4-BE49-F238E27FC236}">
                <a16:creationId xmlns:a16="http://schemas.microsoft.com/office/drawing/2014/main" id="{B9C4E4CE-DDBD-C549-BE0F-DF44FBFA5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72" y="1988819"/>
            <a:ext cx="4940843" cy="3976552"/>
          </a:xfrm>
          <a:prstGeom prst="rect">
            <a:avLst/>
          </a:prstGeom>
        </p:spPr>
      </p:pic>
      <p:sp>
        <p:nvSpPr>
          <p:cNvPr id="10" name="TextBox 9">
            <a:extLst>
              <a:ext uri="{FF2B5EF4-FFF2-40B4-BE49-F238E27FC236}">
                <a16:creationId xmlns:a16="http://schemas.microsoft.com/office/drawing/2014/main" id="{A041933E-16E5-E74A-B5BC-5EE8B5DF43A1}"/>
              </a:ext>
            </a:extLst>
          </p:cNvPr>
          <p:cNvSpPr txBox="1"/>
          <p:nvPr/>
        </p:nvSpPr>
        <p:spPr>
          <a:xfrm>
            <a:off x="198473" y="5965371"/>
            <a:ext cx="4741389" cy="430887"/>
          </a:xfrm>
          <a:prstGeom prst="rect">
            <a:avLst/>
          </a:prstGeom>
          <a:noFill/>
        </p:spPr>
        <p:txBody>
          <a:bodyPr wrap="square" rtlCol="0">
            <a:spAutoFit/>
          </a:bodyPr>
          <a:lstStyle/>
          <a:p>
            <a:pPr algn="r" rtl="1"/>
            <a:r>
              <a:rPr lang="fa-IR" sz="2200" dirty="0" err="1">
                <a:latin typeface="B Nazanin" pitchFamily="2" charset="-78"/>
                <a:cs typeface="B Nazanin" pitchFamily="2" charset="-78"/>
              </a:rPr>
              <a:t>شكل</a:t>
            </a:r>
            <a:r>
              <a:rPr lang="fa-IR" sz="2200" dirty="0">
                <a:latin typeface="B Nazanin" pitchFamily="2" charset="-78"/>
                <a:cs typeface="B Nazanin" pitchFamily="2" charset="-78"/>
              </a:rPr>
              <a:t> ۲ : </a:t>
            </a:r>
            <a:r>
              <a:rPr lang="fa-IR" sz="2200" dirty="0" err="1">
                <a:latin typeface="B Nazanin" pitchFamily="2" charset="-78"/>
                <a:cs typeface="B Nazanin" pitchFamily="2" charset="-78"/>
              </a:rPr>
              <a:t>شماتیک</a:t>
            </a:r>
            <a:r>
              <a:rPr lang="fa-IR" sz="2200" dirty="0">
                <a:latin typeface="B Nazanin" pitchFamily="2" charset="-78"/>
                <a:cs typeface="B Nazanin" pitchFamily="2" charset="-78"/>
              </a:rPr>
              <a:t> </a:t>
            </a:r>
            <a:r>
              <a:rPr lang="fa-IR" sz="2200" dirty="0" err="1">
                <a:latin typeface="B Nazanin" pitchFamily="2" charset="-78"/>
                <a:cs typeface="B Nazanin" pitchFamily="2" charset="-78"/>
              </a:rPr>
              <a:t>چيدمان</a:t>
            </a:r>
            <a:r>
              <a:rPr lang="fa-IR" sz="2200" dirty="0">
                <a:latin typeface="B Nazanin" pitchFamily="2" charset="-78"/>
                <a:cs typeface="B Nazanin" pitchFamily="2" charset="-78"/>
              </a:rPr>
              <a:t> </a:t>
            </a:r>
            <a:r>
              <a:rPr lang="fa-IR" sz="2200" dirty="0" err="1">
                <a:latin typeface="B Nazanin" pitchFamily="2" charset="-78"/>
                <a:cs typeface="B Nazanin" pitchFamily="2" charset="-78"/>
              </a:rPr>
              <a:t>آزمايشگاهي</a:t>
            </a:r>
            <a:r>
              <a:rPr lang="fa-IR" sz="2200" dirty="0">
                <a:latin typeface="B Nazanin" pitchFamily="2" charset="-78"/>
                <a:cs typeface="B Nazanin" pitchFamily="2" charset="-78"/>
              </a:rPr>
              <a:t> </a:t>
            </a:r>
            <a:r>
              <a:rPr lang="fa-IR" sz="2200" dirty="0" err="1">
                <a:latin typeface="B Nazanin" pitchFamily="2" charset="-78"/>
                <a:cs typeface="B Nazanin" pitchFamily="2" charset="-78"/>
              </a:rPr>
              <a:t>ايجادشكست</a:t>
            </a:r>
            <a:r>
              <a:rPr lang="fa-IR" sz="2200" dirty="0">
                <a:latin typeface="B Nazanin" pitchFamily="2" charset="-78"/>
                <a:cs typeface="B Nazanin" pitchFamily="2" charset="-78"/>
              </a:rPr>
              <a:t>.</a:t>
            </a:r>
          </a:p>
        </p:txBody>
      </p:sp>
      <p:sp>
        <p:nvSpPr>
          <p:cNvPr id="8" name="Slide Number Placeholder 7">
            <a:extLst>
              <a:ext uri="{FF2B5EF4-FFF2-40B4-BE49-F238E27FC236}">
                <a16:creationId xmlns:a16="http://schemas.microsoft.com/office/drawing/2014/main" id="{CF772584-20BA-0746-B48A-BC19E54B6513}"/>
              </a:ext>
            </a:extLst>
          </p:cNvPr>
          <p:cNvSpPr>
            <a:spLocks noGrp="1"/>
          </p:cNvSpPr>
          <p:nvPr>
            <p:ph type="sldNum" sz="quarter" idx="12"/>
          </p:nvPr>
        </p:nvSpPr>
        <p:spPr>
          <a:xfrm>
            <a:off x="1" y="6427113"/>
            <a:ext cx="347729" cy="430887"/>
          </a:xfrm>
        </p:spPr>
        <p:txBody>
          <a:bodyPr/>
          <a:lstStyle/>
          <a:p>
            <a:r>
              <a:rPr lang="fa-IR" sz="2400" dirty="0">
                <a:latin typeface="B Nazanin" pitchFamily="2" charset="-78"/>
                <a:cs typeface="B Nazanin" pitchFamily="2" charset="-78"/>
              </a:rPr>
              <a:t>۵</a:t>
            </a: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8B24-0B82-4A4E-9642-5176FF9FFB81}"/>
              </a:ext>
            </a:extLst>
          </p:cNvPr>
          <p:cNvSpPr>
            <a:spLocks noGrp="1"/>
          </p:cNvSpPr>
          <p:nvPr>
            <p:ph type="title"/>
          </p:nvPr>
        </p:nvSpPr>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IR" dirty="0"/>
          </a:p>
        </p:txBody>
      </p:sp>
      <p:sp>
        <p:nvSpPr>
          <p:cNvPr id="6" name="TextBox 5">
            <a:extLst>
              <a:ext uri="{FF2B5EF4-FFF2-40B4-BE49-F238E27FC236}">
                <a16:creationId xmlns:a16="http://schemas.microsoft.com/office/drawing/2014/main" id="{EA9BF908-7371-544D-B607-0278DB8E6542}"/>
              </a:ext>
            </a:extLst>
          </p:cNvPr>
          <p:cNvSpPr txBox="1"/>
          <p:nvPr/>
        </p:nvSpPr>
        <p:spPr>
          <a:xfrm>
            <a:off x="4879221" y="2373086"/>
            <a:ext cx="6955122" cy="4832092"/>
          </a:xfrm>
          <a:prstGeom prst="rect">
            <a:avLst/>
          </a:prstGeom>
          <a:noFill/>
        </p:spPr>
        <p:txBody>
          <a:bodyPr wrap="square" rtlCol="0">
            <a:spAutoFit/>
          </a:bodyPr>
          <a:lstStyle/>
          <a:p>
            <a:pPr algn="r" rtl="1"/>
            <a:r>
              <a:rPr lang="fa-IR" sz="2800" dirty="0">
                <a:latin typeface="B Nazanin" pitchFamily="2" charset="-78"/>
                <a:cs typeface="B Nazanin" pitchFamily="2" charset="-78"/>
              </a:rPr>
              <a:t> در مقابل گمانه یک </a:t>
            </a:r>
            <a:r>
              <a:rPr lang="fa-IR" sz="2800" dirty="0" err="1">
                <a:latin typeface="B Nazanin" pitchFamily="2" charset="-78"/>
                <a:cs typeface="B Nazanin" pitchFamily="2" charset="-78"/>
              </a:rPr>
              <a:t>فوتودیود</a:t>
            </a:r>
            <a:r>
              <a:rPr lang="fa-IR" sz="2800" dirty="0">
                <a:latin typeface="B Nazanin" pitchFamily="2" charset="-78"/>
                <a:cs typeface="B Nazanin" pitchFamily="2" charset="-78"/>
              </a:rPr>
              <a:t> قرار دارد که </a:t>
            </a:r>
            <a:r>
              <a:rPr lang="fa-IR" sz="2800" dirty="0" err="1">
                <a:latin typeface="B Nazanin" pitchFamily="2" charset="-78"/>
                <a:cs typeface="B Nazanin" pitchFamily="2" charset="-78"/>
              </a:rPr>
              <a:t>می‌تواند</a:t>
            </a:r>
            <a:r>
              <a:rPr lang="fa-IR" sz="2800" dirty="0">
                <a:latin typeface="B Nazanin" pitchFamily="2" charset="-78"/>
                <a:cs typeface="B Nazanin" pitchFamily="2" charset="-78"/>
              </a:rPr>
              <a:t> آن را </a:t>
            </a:r>
            <a:r>
              <a:rPr lang="fa-IR" sz="2800" dirty="0" err="1">
                <a:latin typeface="B Nazanin" pitchFamily="2" charset="-78"/>
                <a:cs typeface="B Nazanin" pitchFamily="2" charset="-78"/>
              </a:rPr>
              <a:t>آشکارسازی</a:t>
            </a:r>
            <a:r>
              <a:rPr lang="fa-IR" sz="2800" dirty="0">
                <a:latin typeface="B Nazanin" pitchFamily="2" charset="-78"/>
                <a:cs typeface="B Nazanin" pitchFamily="2" charset="-78"/>
              </a:rPr>
              <a:t> کند. </a:t>
            </a:r>
            <a:r>
              <a:rPr lang="fa-IR" sz="2800" dirty="0" err="1">
                <a:latin typeface="B Nazanin" pitchFamily="2" charset="-78"/>
                <a:cs typeface="B Nazanin" pitchFamily="2" charset="-78"/>
              </a:rPr>
              <a:t>اگرپرتوی</a:t>
            </a:r>
            <a:r>
              <a:rPr lang="fa-IR" sz="2800" dirty="0">
                <a:latin typeface="B Nazanin" pitchFamily="2" charset="-78"/>
                <a:cs typeface="B Nazanin" pitchFamily="2" charset="-78"/>
              </a:rPr>
              <a:t> لیزر </a:t>
            </a:r>
            <a:r>
              <a:rPr lang="fa-IR" sz="2800" dirty="0" err="1">
                <a:latin typeface="B Nazanin" pitchFamily="2" charset="-78"/>
                <a:cs typeface="B Nazanin" pitchFamily="2" charset="-78"/>
              </a:rPr>
              <a:t>باتوان</a:t>
            </a:r>
            <a:r>
              <a:rPr lang="fa-IR" sz="2800" dirty="0">
                <a:latin typeface="B Nazanin" pitchFamily="2" charset="-78"/>
                <a:cs typeface="B Nazanin" pitchFamily="2" charset="-78"/>
              </a:rPr>
              <a:t> بالا را توسط عدسی در آب کانونی کنیم در ناحیه تمرکز شکست ایجاد </a:t>
            </a:r>
            <a:r>
              <a:rPr lang="fa-IR" sz="2800" dirty="0" err="1">
                <a:latin typeface="B Nazanin" pitchFamily="2" charset="-78"/>
                <a:cs typeface="B Nazanin" pitchFamily="2" charset="-78"/>
              </a:rPr>
              <a:t>می‌شود</a:t>
            </a:r>
            <a:r>
              <a:rPr lang="fa-IR" sz="2800" dirty="0">
                <a:latin typeface="B Nazanin" pitchFamily="2" charset="-78"/>
                <a:cs typeface="B Nazanin" pitchFamily="2" charset="-78"/>
              </a:rPr>
              <a:t>. به همراه پدیده شکست ، موج شوک در محیط ایجاد و گسیل </a:t>
            </a:r>
            <a:r>
              <a:rPr lang="fa-IR" sz="2800" dirty="0" err="1">
                <a:latin typeface="B Nazanin" pitchFamily="2" charset="-78"/>
                <a:cs typeface="B Nazanin" pitchFamily="2" charset="-78"/>
              </a:rPr>
              <a:t>می‌یابد</a:t>
            </a:r>
            <a:r>
              <a:rPr lang="fa-IR" sz="2800" dirty="0">
                <a:latin typeface="B Nazanin" pitchFamily="2" charset="-78"/>
                <a:cs typeface="B Nazanin" pitchFamily="2" charset="-78"/>
              </a:rPr>
              <a:t>. به دلیل شکست سبب تغییر چگالی و در نتیجه تغییر ضریب شکست آب در ناحیه شکست می شود</a:t>
            </a:r>
            <a:r>
              <a:rPr lang="en-US" sz="2800" dirty="0">
                <a:latin typeface="B Nazanin" pitchFamily="2" charset="-78"/>
                <a:cs typeface="B Nazanin" pitchFamily="2" charset="-78"/>
              </a:rPr>
              <a:t> [4]</a:t>
            </a:r>
            <a:r>
              <a:rPr lang="fa-IR" sz="2800" dirty="0">
                <a:latin typeface="B Nazanin" pitchFamily="2" charset="-78"/>
                <a:cs typeface="B Nazanin" pitchFamily="2" charset="-78"/>
              </a:rPr>
              <a:t>. </a:t>
            </a:r>
            <a:r>
              <a:rPr lang="fa-IR" sz="2800" dirty="0" err="1">
                <a:latin typeface="B Nazanin" pitchFamily="2" charset="-78"/>
                <a:cs typeface="B Nazanin" pitchFamily="2" charset="-78"/>
              </a:rPr>
              <a:t>باعبور</a:t>
            </a:r>
            <a:r>
              <a:rPr lang="fa-IR" sz="2800" dirty="0">
                <a:latin typeface="B Nazanin" pitchFamily="2" charset="-78"/>
                <a:cs typeface="B Nazanin" pitchFamily="2" charset="-78"/>
              </a:rPr>
              <a:t> پرتو گمانه از ناحیه اختلال یافته به دلیل تغییرات شدید ضریب شکست آب منحرف میگردد. انحراف پرتو سطح، آشکارساز دریافت و به وسیله نوسان سنج ثبت </a:t>
            </a:r>
            <a:r>
              <a:rPr lang="fa-IR" sz="2800" dirty="0" err="1">
                <a:latin typeface="B Nazanin" pitchFamily="2" charset="-78"/>
                <a:cs typeface="B Nazanin" pitchFamily="2" charset="-78"/>
              </a:rPr>
              <a:t>می‌گردد</a:t>
            </a:r>
            <a:r>
              <a:rPr lang="fa-IR" sz="2800" dirty="0">
                <a:latin typeface="B Nazanin" pitchFamily="2" charset="-78"/>
                <a:cs typeface="B Nazanin" pitchFamily="2" charset="-78"/>
              </a:rPr>
              <a:t>. شکل ۲ یک سیگنال نمونه را نشان میدهد. </a:t>
            </a:r>
          </a:p>
          <a:p>
            <a:pPr algn="r" rtl="1"/>
            <a:endParaRPr lang="en-IR" sz="2800" dirty="0">
              <a:latin typeface="B Nazanin" pitchFamily="2" charset="-78"/>
              <a:cs typeface="B Nazanin" pitchFamily="2" charset="-78"/>
            </a:endParaRPr>
          </a:p>
        </p:txBody>
      </p:sp>
      <p:sp>
        <p:nvSpPr>
          <p:cNvPr id="8" name="TextBox 7">
            <a:extLst>
              <a:ext uri="{FF2B5EF4-FFF2-40B4-BE49-F238E27FC236}">
                <a16:creationId xmlns:a16="http://schemas.microsoft.com/office/drawing/2014/main" id="{F460B17A-1ABE-F647-8654-413E82D58C9B}"/>
              </a:ext>
            </a:extLst>
          </p:cNvPr>
          <p:cNvSpPr txBox="1"/>
          <p:nvPr/>
        </p:nvSpPr>
        <p:spPr>
          <a:xfrm>
            <a:off x="44814" y="5742784"/>
            <a:ext cx="5055219" cy="430887"/>
          </a:xfrm>
          <a:prstGeom prst="rect">
            <a:avLst/>
          </a:prstGeom>
          <a:noFill/>
        </p:spPr>
        <p:txBody>
          <a:bodyPr wrap="square" rtlCol="0">
            <a:spAutoFit/>
          </a:bodyPr>
          <a:lstStyle/>
          <a:p>
            <a:pPr algn="r"/>
            <a:r>
              <a:rPr lang="fa-IR" sz="2200" dirty="0" err="1">
                <a:latin typeface="B Nazanin" pitchFamily="2" charset="-78"/>
                <a:cs typeface="B Nazanin" pitchFamily="2" charset="-78"/>
              </a:rPr>
              <a:t>شكل</a:t>
            </a:r>
            <a:r>
              <a:rPr lang="fa-IR" sz="2200" dirty="0">
                <a:latin typeface="B Nazanin" pitchFamily="2" charset="-78"/>
                <a:cs typeface="B Nazanin" pitchFamily="2" charset="-78"/>
              </a:rPr>
              <a:t> ۳ : نمونه </a:t>
            </a:r>
            <a:r>
              <a:rPr lang="fa-IR" sz="2200" dirty="0" err="1">
                <a:latin typeface="B Nazanin" pitchFamily="2" charset="-78"/>
                <a:cs typeface="B Nazanin" pitchFamily="2" charset="-78"/>
              </a:rPr>
              <a:t>اي</a:t>
            </a:r>
            <a:r>
              <a:rPr lang="fa-IR" sz="2200" dirty="0">
                <a:latin typeface="B Nazanin" pitchFamily="2" charset="-78"/>
                <a:cs typeface="B Nazanin" pitchFamily="2" charset="-78"/>
              </a:rPr>
              <a:t> از </a:t>
            </a:r>
            <a:r>
              <a:rPr lang="fa-IR" sz="2200" dirty="0" err="1">
                <a:latin typeface="B Nazanin" pitchFamily="2" charset="-78"/>
                <a:cs typeface="B Nazanin" pitchFamily="2" charset="-78"/>
              </a:rPr>
              <a:t>سيگنال</a:t>
            </a:r>
            <a:r>
              <a:rPr lang="fa-IR" sz="2200" dirty="0">
                <a:latin typeface="B Nazanin" pitchFamily="2" charset="-78"/>
                <a:cs typeface="B Nazanin" pitchFamily="2" charset="-78"/>
              </a:rPr>
              <a:t> </a:t>
            </a:r>
            <a:r>
              <a:rPr lang="fa-IR" sz="2200" dirty="0" err="1">
                <a:latin typeface="B Nazanin" pitchFamily="2" charset="-78"/>
                <a:cs typeface="B Nazanin" pitchFamily="2" charset="-78"/>
              </a:rPr>
              <a:t>آشكار</a:t>
            </a:r>
            <a:r>
              <a:rPr lang="fa-IR" sz="2200" dirty="0">
                <a:latin typeface="B Nazanin" pitchFamily="2" charset="-78"/>
                <a:cs typeface="B Nazanin" pitchFamily="2" charset="-78"/>
              </a:rPr>
              <a:t> شده </a:t>
            </a:r>
            <a:r>
              <a:rPr lang="fa-IR" sz="2200" dirty="0" err="1">
                <a:latin typeface="B Nazanin" pitchFamily="2" charset="-78"/>
                <a:cs typeface="B Nazanin" pitchFamily="2" charset="-78"/>
              </a:rPr>
              <a:t>درنوسان</a:t>
            </a:r>
            <a:r>
              <a:rPr lang="fa-IR" sz="2200" dirty="0">
                <a:latin typeface="B Nazanin" pitchFamily="2" charset="-78"/>
                <a:cs typeface="B Nazanin" pitchFamily="2" charset="-78"/>
              </a:rPr>
              <a:t> سنج.</a:t>
            </a:r>
            <a:endParaRPr lang="en-IR" sz="2200" dirty="0">
              <a:latin typeface="B Nazanin" pitchFamily="2" charset="-78"/>
              <a:cs typeface="B Nazanin" pitchFamily="2" charset="-78"/>
            </a:endParaRPr>
          </a:p>
        </p:txBody>
      </p:sp>
      <p:pic>
        <p:nvPicPr>
          <p:cNvPr id="7" name="Picture 6">
            <a:extLst>
              <a:ext uri="{FF2B5EF4-FFF2-40B4-BE49-F238E27FC236}">
                <a16:creationId xmlns:a16="http://schemas.microsoft.com/office/drawing/2014/main" id="{D7347942-4F25-6B41-B24D-827829C0A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pic>
        <p:nvPicPr>
          <p:cNvPr id="10" name="Content Placeholder 9">
            <a:extLst>
              <a:ext uri="{FF2B5EF4-FFF2-40B4-BE49-F238E27FC236}">
                <a16:creationId xmlns:a16="http://schemas.microsoft.com/office/drawing/2014/main" id="{939D9D7C-63BB-A541-A138-BBC4105940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304" y="1988820"/>
            <a:ext cx="4919729" cy="3753964"/>
          </a:xfrm>
        </p:spPr>
      </p:pic>
      <p:sp>
        <p:nvSpPr>
          <p:cNvPr id="5" name="Slide Number Placeholder 4">
            <a:extLst>
              <a:ext uri="{FF2B5EF4-FFF2-40B4-BE49-F238E27FC236}">
                <a16:creationId xmlns:a16="http://schemas.microsoft.com/office/drawing/2014/main" id="{1EB74705-AD07-A244-B159-F111F7BD7598}"/>
              </a:ext>
            </a:extLst>
          </p:cNvPr>
          <p:cNvSpPr>
            <a:spLocks noGrp="1"/>
          </p:cNvSpPr>
          <p:nvPr>
            <p:ph type="sldNum" sz="quarter" idx="12"/>
          </p:nvPr>
        </p:nvSpPr>
        <p:spPr>
          <a:xfrm>
            <a:off x="0" y="6512225"/>
            <a:ext cx="357657" cy="308357"/>
          </a:xfrm>
        </p:spPr>
        <p:txBody>
          <a:bodyPr/>
          <a:lstStyle/>
          <a:p>
            <a:fld id="{D56CF349-3E2A-4573-841B-8253F6BAC169}" type="slidenum">
              <a:rPr lang="en-US" sz="2400" smtClean="0">
                <a:latin typeface="B Nazanin" pitchFamily="2" charset="-78"/>
                <a:cs typeface="B Nazanin" pitchFamily="2" charset="-78"/>
              </a:rPr>
              <a:t>6</a:t>
            </a:fld>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189865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6774287" y="1988819"/>
            <a:ext cx="5384257" cy="4618043"/>
          </a:xfrm>
        </p:spPr>
        <p:txBody>
          <a:bodyPr>
            <a:noAutofit/>
          </a:bodyPr>
          <a:lstStyle/>
          <a:p>
            <a:pPr algn="r" rtl="1"/>
            <a:r>
              <a:rPr lang="fa-IR" sz="2800" dirty="0">
                <a:latin typeface="B Nazanin" pitchFamily="2" charset="-78"/>
                <a:cs typeface="B Nazanin" pitchFamily="2" charset="-78"/>
              </a:rPr>
              <a:t>فاصله بین </a:t>
            </a:r>
            <a:r>
              <a:rPr lang="fa-IR" sz="2800" dirty="0" err="1">
                <a:latin typeface="B Nazanin" pitchFamily="2" charset="-78"/>
                <a:cs typeface="B Nazanin" pitchFamily="2" charset="-78"/>
              </a:rPr>
              <a:t>پرتوگمانه</a:t>
            </a:r>
            <a:r>
              <a:rPr lang="fa-IR" sz="2800" dirty="0">
                <a:latin typeface="B Nazanin" pitchFamily="2" charset="-78"/>
                <a:cs typeface="B Nazanin" pitchFamily="2" charset="-78"/>
              </a:rPr>
              <a:t> و ناحیه شکست با گام های (۰.۱میلیمتر) قابل تنظیم است.</a:t>
            </a:r>
          </a:p>
          <a:p>
            <a:pPr algn="r" rtl="1"/>
            <a:r>
              <a:rPr lang="fa-IR" sz="2800" dirty="0">
                <a:latin typeface="B Nazanin" pitchFamily="2" charset="-78"/>
                <a:cs typeface="B Nazanin" pitchFamily="2" charset="-78"/>
              </a:rPr>
              <a:t>با تغییر مکان ناحیه شکست نسبت به پرتوی گمانه زمان رسیدن موج شوک تولید شده در ناحیه شکست به </a:t>
            </a:r>
            <a:r>
              <a:rPr lang="fa-IR" sz="2800" dirty="0" err="1">
                <a:latin typeface="B Nazanin" pitchFamily="2" charset="-78"/>
                <a:cs typeface="B Nazanin" pitchFamily="2" charset="-78"/>
              </a:rPr>
              <a:t>پرتوگمانه</a:t>
            </a:r>
            <a:r>
              <a:rPr lang="fa-IR" sz="2800" dirty="0">
                <a:latin typeface="B Nazanin" pitchFamily="2" charset="-78"/>
                <a:cs typeface="B Nazanin" pitchFamily="2" charset="-78"/>
              </a:rPr>
              <a:t> تغییر میکند.</a:t>
            </a:r>
          </a:p>
          <a:p>
            <a:pPr algn="r" rtl="1"/>
            <a:r>
              <a:rPr lang="fa-IR" sz="2800" dirty="0">
                <a:latin typeface="B Nazanin" pitchFamily="2" charset="-78"/>
                <a:cs typeface="B Nazanin" pitchFamily="2" charset="-78"/>
              </a:rPr>
              <a:t>مکان رسیدن شوک در محیط آب با زمان افزایش </a:t>
            </a:r>
            <a:r>
              <a:rPr lang="fa-IR" sz="2800" dirty="0" err="1">
                <a:latin typeface="B Nazanin" pitchFamily="2" charset="-78"/>
                <a:cs typeface="B Nazanin" pitchFamily="2" charset="-78"/>
              </a:rPr>
              <a:t>می‌یابد</a:t>
            </a:r>
            <a:r>
              <a:rPr lang="fa-IR" sz="2800" dirty="0">
                <a:latin typeface="B Nazanin" pitchFamily="2" charset="-78"/>
                <a:cs typeface="B Nazanin" pitchFamily="2" charset="-78"/>
              </a:rPr>
              <a:t>. شکل ۴ نمودار مکان بر حسب زمان را نشان </a:t>
            </a:r>
            <a:r>
              <a:rPr lang="fa-IR" sz="2800" dirty="0" err="1">
                <a:latin typeface="B Nazanin" pitchFamily="2" charset="-78"/>
                <a:cs typeface="B Nazanin" pitchFamily="2" charset="-78"/>
              </a:rPr>
              <a:t>می‌دهد</a:t>
            </a:r>
            <a:r>
              <a:rPr lang="fa-IR" sz="2800" dirty="0">
                <a:latin typeface="B Nazanin" pitchFamily="2" charset="-78"/>
                <a:cs typeface="B Nazanin" pitchFamily="2" charset="-78"/>
              </a:rPr>
              <a:t> .</a:t>
            </a:r>
          </a:p>
        </p:txBody>
      </p:sp>
      <p:pic>
        <p:nvPicPr>
          <p:cNvPr id="5" name="Picture 4">
            <a:extLst>
              <a:ext uri="{FF2B5EF4-FFF2-40B4-BE49-F238E27FC236}">
                <a16:creationId xmlns:a16="http://schemas.microsoft.com/office/drawing/2014/main" id="{FEEF616B-6895-4EB5-8917-E4E16E707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pic>
        <p:nvPicPr>
          <p:cNvPr id="8" name="Picture 7">
            <a:extLst>
              <a:ext uri="{FF2B5EF4-FFF2-40B4-BE49-F238E27FC236}">
                <a16:creationId xmlns:a16="http://schemas.microsoft.com/office/drawing/2014/main" id="{74961AFF-1BE8-F646-92E3-5B21CDCE9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94" y="1988819"/>
            <a:ext cx="6415793" cy="4081257"/>
          </a:xfrm>
          <a:prstGeom prst="rect">
            <a:avLst/>
          </a:prstGeom>
        </p:spPr>
      </p:pic>
      <p:sp>
        <p:nvSpPr>
          <p:cNvPr id="9" name="TextBox 8">
            <a:extLst>
              <a:ext uri="{FF2B5EF4-FFF2-40B4-BE49-F238E27FC236}">
                <a16:creationId xmlns:a16="http://schemas.microsoft.com/office/drawing/2014/main" id="{41603C92-078D-774D-B229-2D41DE2FBF89}"/>
              </a:ext>
            </a:extLst>
          </p:cNvPr>
          <p:cNvSpPr txBox="1"/>
          <p:nvPr/>
        </p:nvSpPr>
        <p:spPr>
          <a:xfrm>
            <a:off x="824248" y="6137568"/>
            <a:ext cx="6056137" cy="1107996"/>
          </a:xfrm>
          <a:prstGeom prst="rect">
            <a:avLst/>
          </a:prstGeom>
          <a:noFill/>
        </p:spPr>
        <p:txBody>
          <a:bodyPr wrap="square" rtlCol="0">
            <a:spAutoFit/>
          </a:bodyPr>
          <a:lstStyle/>
          <a:p>
            <a:pPr algn="r" rtl="1"/>
            <a:r>
              <a:rPr lang="fa-IR" sz="2200" dirty="0" err="1">
                <a:latin typeface="B Nazanin" pitchFamily="2" charset="-78"/>
                <a:cs typeface="B Nazanin" pitchFamily="2" charset="-78"/>
              </a:rPr>
              <a:t>شكل</a:t>
            </a:r>
            <a:r>
              <a:rPr lang="fa-IR" sz="2200" dirty="0">
                <a:latin typeface="B Nazanin" pitchFamily="2" charset="-78"/>
                <a:cs typeface="B Nazanin" pitchFamily="2" charset="-78"/>
              </a:rPr>
              <a:t> ۴ : نمودار مربوط به زمان </a:t>
            </a:r>
            <a:r>
              <a:rPr lang="fa-IR" sz="2200" dirty="0" err="1">
                <a:latin typeface="B Nazanin" pitchFamily="2" charset="-78"/>
                <a:cs typeface="B Nazanin" pitchFamily="2" charset="-78"/>
              </a:rPr>
              <a:t>رسيدن</a:t>
            </a:r>
            <a:r>
              <a:rPr lang="fa-IR" sz="2200" dirty="0">
                <a:latin typeface="B Nazanin" pitchFamily="2" charset="-78"/>
                <a:cs typeface="B Nazanin" pitchFamily="2" charset="-78"/>
              </a:rPr>
              <a:t> موج </a:t>
            </a:r>
            <a:r>
              <a:rPr lang="fa-IR" sz="2200" dirty="0" err="1">
                <a:latin typeface="B Nazanin" pitchFamily="2" charset="-78"/>
                <a:cs typeface="B Nazanin" pitchFamily="2" charset="-78"/>
              </a:rPr>
              <a:t>شوك</a:t>
            </a:r>
            <a:r>
              <a:rPr lang="fa-IR" sz="2200" dirty="0">
                <a:latin typeface="B Nazanin" pitchFamily="2" charset="-78"/>
                <a:cs typeface="B Nazanin" pitchFamily="2" charset="-78"/>
              </a:rPr>
              <a:t> به پرتو گمانه </a:t>
            </a:r>
            <a:r>
              <a:rPr lang="fa-IR" sz="2200" dirty="0" err="1">
                <a:latin typeface="B Nazanin" pitchFamily="2" charset="-78"/>
                <a:cs typeface="B Nazanin" pitchFamily="2" charset="-78"/>
              </a:rPr>
              <a:t>براي</a:t>
            </a:r>
            <a:r>
              <a:rPr lang="fa-IR" sz="2200" dirty="0">
                <a:latin typeface="B Nazanin" pitchFamily="2" charset="-78"/>
                <a:cs typeface="B Nazanin" pitchFamily="2" charset="-78"/>
              </a:rPr>
              <a:t> فواصل مختلف موج </a:t>
            </a:r>
            <a:r>
              <a:rPr lang="fa-IR" sz="2200" dirty="0" err="1">
                <a:latin typeface="B Nazanin" pitchFamily="2" charset="-78"/>
                <a:cs typeface="B Nazanin" pitchFamily="2" charset="-78"/>
              </a:rPr>
              <a:t>شوك</a:t>
            </a:r>
            <a:r>
              <a:rPr lang="fa-IR" sz="2200" dirty="0">
                <a:latin typeface="B Nazanin" pitchFamily="2" charset="-78"/>
                <a:cs typeface="B Nazanin" pitchFamily="2" charset="-78"/>
              </a:rPr>
              <a:t> از پرتو گمانه.</a:t>
            </a:r>
          </a:p>
          <a:p>
            <a:pPr marL="0" algn="r" defTabSz="457200" rtl="1" eaLnBrk="1" latinLnBrk="0" hangingPunct="1"/>
            <a:endParaRPr lang="en-IR" sz="2200" dirty="0">
              <a:latin typeface="B Nazanin" pitchFamily="2" charset="-78"/>
              <a:cs typeface="B Nazanin" pitchFamily="2" charset="-78"/>
            </a:endParaRPr>
          </a:p>
        </p:txBody>
      </p:sp>
      <p:sp>
        <p:nvSpPr>
          <p:cNvPr id="6" name="Slide Number Placeholder 5">
            <a:extLst>
              <a:ext uri="{FF2B5EF4-FFF2-40B4-BE49-F238E27FC236}">
                <a16:creationId xmlns:a16="http://schemas.microsoft.com/office/drawing/2014/main" id="{137E526F-E8C6-B24F-8BC1-0F1FFF06D578}"/>
              </a:ext>
            </a:extLst>
          </p:cNvPr>
          <p:cNvSpPr>
            <a:spLocks noGrp="1"/>
          </p:cNvSpPr>
          <p:nvPr>
            <p:ph type="sldNum" sz="quarter" idx="12"/>
          </p:nvPr>
        </p:nvSpPr>
        <p:spPr>
          <a:xfrm>
            <a:off x="1" y="6516710"/>
            <a:ext cx="358493" cy="331260"/>
          </a:xfrm>
        </p:spPr>
        <p:txBody>
          <a:bodyPr/>
          <a:lstStyle/>
          <a:p>
            <a:fld id="{D56CF349-3E2A-4573-841B-8253F6BAC169}" type="slidenum">
              <a:rPr lang="en-US" sz="2400" smtClean="0">
                <a:latin typeface="B Nazanin" pitchFamily="2" charset="-78"/>
                <a:cs typeface="B Nazanin" pitchFamily="2" charset="-78"/>
              </a:rPr>
              <a:t>7</a:t>
            </a:fld>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678D-32C3-7443-A0A7-C384CD26B6C0}"/>
              </a:ext>
            </a:extLst>
          </p:cNvPr>
          <p:cNvSpPr>
            <a:spLocks noGrp="1"/>
          </p:cNvSpPr>
          <p:nvPr>
            <p:ph type="title"/>
          </p:nvPr>
        </p:nvSpPr>
        <p:spPr/>
        <p:txBody>
          <a:bodyPr>
            <a:normAutofit/>
          </a:bodyPr>
          <a:lstStyle/>
          <a:p>
            <a:pPr algn="r" rtl="1"/>
            <a:r>
              <a:rPr lang="fa-IR" b="1" dirty="0" err="1">
                <a:solidFill>
                  <a:srgbClr val="FFFF00"/>
                </a:solidFill>
                <a:effectLst>
                  <a:outerShdw blurRad="101600" dist="76200" dir="2700000" algn="tl" rotWithShape="0">
                    <a:srgbClr val="60DE72">
                      <a:lumMod val="60000"/>
                      <a:lumOff val="40000"/>
                      <a:alpha val="35000"/>
                    </a:srgbClr>
                  </a:outerShdw>
                </a:effectLst>
                <a:cs typeface="B Zar" panose="00000400000000000000" pitchFamily="2" charset="-78"/>
              </a:rPr>
              <a:t>فرضیه‌ها</a:t>
            </a:r>
            <a:endParaRPr lang="en-IR" sz="2400" dirty="0">
              <a:latin typeface="B Nazanin" pitchFamily="2" charset="-78"/>
              <a:cs typeface="B Nazanin" pitchFamily="2" charset="-78"/>
            </a:endParaRPr>
          </a:p>
        </p:txBody>
      </p:sp>
      <p:sp>
        <p:nvSpPr>
          <p:cNvPr id="3" name="Content Placeholder 2">
            <a:extLst>
              <a:ext uri="{FF2B5EF4-FFF2-40B4-BE49-F238E27FC236}">
                <a16:creationId xmlns:a16="http://schemas.microsoft.com/office/drawing/2014/main" id="{12777792-5FF8-BF4C-A8CB-41C9E3D20B2E}"/>
              </a:ext>
            </a:extLst>
          </p:cNvPr>
          <p:cNvSpPr>
            <a:spLocks noGrp="1"/>
          </p:cNvSpPr>
          <p:nvPr>
            <p:ph idx="1"/>
          </p:nvPr>
        </p:nvSpPr>
        <p:spPr>
          <a:xfrm>
            <a:off x="6568225" y="1988818"/>
            <a:ext cx="3940936" cy="4347587"/>
          </a:xfrm>
        </p:spPr>
        <p:txBody>
          <a:bodyPr>
            <a:normAutofit/>
          </a:bodyPr>
          <a:lstStyle/>
          <a:p>
            <a:pPr algn="r" rtl="1"/>
            <a:r>
              <a:rPr lang="fa-IR" dirty="0">
                <a:latin typeface="B Nazanin" pitchFamily="2" charset="-78"/>
                <a:cs typeface="B Nazanin" pitchFamily="2" charset="-78"/>
              </a:rPr>
              <a:t>در آزمایش اندازه گیری تا فاصله حدود ۲.۵میلیمتر انجام گرفته است.  با داشتن زمان رسیدن موج شوک به پرتوی گمانه و مکان موج شوک نسبت به پرتو گمانه می توان سرعت موج شوک را محاسبه </a:t>
            </a:r>
            <a:r>
              <a:rPr lang="fa-IR" dirty="0" err="1">
                <a:latin typeface="B Nazanin" pitchFamily="2" charset="-78"/>
                <a:cs typeface="B Nazanin" pitchFamily="2" charset="-78"/>
              </a:rPr>
              <a:t>کرد.شکل</a:t>
            </a:r>
            <a:r>
              <a:rPr lang="fa-IR" dirty="0">
                <a:latin typeface="B Nazanin" pitchFamily="2" charset="-78"/>
                <a:cs typeface="B Nazanin" pitchFamily="2" charset="-78"/>
              </a:rPr>
              <a:t> ۵ نمودار سرعت موج شوک برحسب فاصله را نشان می دهد. نتایج این آزمایش در زمینه های مختلف قابل استفاده است که میتوان به جراحی اشاره کرد.</a:t>
            </a:r>
          </a:p>
          <a:p>
            <a:pPr marL="228600" indent="-228600" algn="r" defTabSz="914400" rtl="1" eaLnBrk="1" latinLnBrk="0" hangingPunct="1">
              <a:lnSpc>
                <a:spcPct val="90000"/>
              </a:lnSpc>
              <a:spcBef>
                <a:spcPts val="1000"/>
              </a:spcBef>
              <a:buFont typeface="Arial" panose="020B0604020202020204" pitchFamily="34" charset="0"/>
              <a:buChar char="•"/>
            </a:pPr>
            <a:endParaRPr lang="en-IR" dirty="0"/>
          </a:p>
        </p:txBody>
      </p:sp>
      <p:sp>
        <p:nvSpPr>
          <p:cNvPr id="4" name="Slide Number Placeholder 3">
            <a:extLst>
              <a:ext uri="{FF2B5EF4-FFF2-40B4-BE49-F238E27FC236}">
                <a16:creationId xmlns:a16="http://schemas.microsoft.com/office/drawing/2014/main" id="{12DC49E5-A612-9E46-89C4-F7B42FC335DB}"/>
              </a:ext>
            </a:extLst>
          </p:cNvPr>
          <p:cNvSpPr>
            <a:spLocks noGrp="1"/>
          </p:cNvSpPr>
          <p:nvPr>
            <p:ph type="sldNum" sz="quarter" idx="12"/>
          </p:nvPr>
        </p:nvSpPr>
        <p:spPr>
          <a:xfrm>
            <a:off x="1" y="6503830"/>
            <a:ext cx="334850" cy="354169"/>
          </a:xfrm>
        </p:spPr>
        <p:txBody>
          <a:bodyPr/>
          <a:lstStyle/>
          <a:p>
            <a:fld id="{D56CF349-3E2A-4573-841B-8253F6BAC169}" type="slidenum">
              <a:rPr lang="en-US" sz="2400" smtClean="0">
                <a:latin typeface="B Nazanin" pitchFamily="2" charset="-78"/>
                <a:cs typeface="B Nazanin" pitchFamily="2" charset="-78"/>
              </a:rPr>
              <a:t>8</a:t>
            </a:fld>
            <a:endParaRPr lang="en-US" sz="2400" dirty="0">
              <a:latin typeface="B Nazanin" pitchFamily="2" charset="-78"/>
              <a:cs typeface="B Nazanin" pitchFamily="2" charset="-78"/>
            </a:endParaRPr>
          </a:p>
        </p:txBody>
      </p:sp>
      <p:pic>
        <p:nvPicPr>
          <p:cNvPr id="5" name="Picture 4">
            <a:extLst>
              <a:ext uri="{FF2B5EF4-FFF2-40B4-BE49-F238E27FC236}">
                <a16:creationId xmlns:a16="http://schemas.microsoft.com/office/drawing/2014/main" id="{9FB39B48-B9D8-1245-A3DA-01AEF822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pic>
        <p:nvPicPr>
          <p:cNvPr id="8" name="Content Placeholder 3">
            <a:extLst>
              <a:ext uri="{FF2B5EF4-FFF2-40B4-BE49-F238E27FC236}">
                <a16:creationId xmlns:a16="http://schemas.microsoft.com/office/drawing/2014/main" id="{2230F398-A2E3-DB45-96A3-BBE8E71C8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20" y="1988819"/>
            <a:ext cx="6336405" cy="3896127"/>
          </a:xfrm>
          <a:prstGeom prst="rect">
            <a:avLst/>
          </a:prstGeom>
        </p:spPr>
      </p:pic>
      <p:sp>
        <p:nvSpPr>
          <p:cNvPr id="9" name="TextBox 8">
            <a:extLst>
              <a:ext uri="{FF2B5EF4-FFF2-40B4-BE49-F238E27FC236}">
                <a16:creationId xmlns:a16="http://schemas.microsoft.com/office/drawing/2014/main" id="{0DFC4610-37F2-C146-A571-8FB870BC8C57}"/>
              </a:ext>
            </a:extLst>
          </p:cNvPr>
          <p:cNvSpPr txBox="1"/>
          <p:nvPr/>
        </p:nvSpPr>
        <p:spPr>
          <a:xfrm>
            <a:off x="680321" y="5934670"/>
            <a:ext cx="5887904" cy="769441"/>
          </a:xfrm>
          <a:prstGeom prst="rect">
            <a:avLst/>
          </a:prstGeom>
          <a:noFill/>
        </p:spPr>
        <p:txBody>
          <a:bodyPr wrap="square" rtlCol="0">
            <a:spAutoFit/>
          </a:bodyPr>
          <a:lstStyle/>
          <a:p>
            <a:pPr algn="r" rtl="1"/>
            <a:r>
              <a:rPr lang="fa-IR" sz="2200" dirty="0" err="1">
                <a:latin typeface="B Nazanin" pitchFamily="2" charset="-78"/>
                <a:cs typeface="B Nazanin" pitchFamily="2" charset="-78"/>
              </a:rPr>
              <a:t>شكل</a:t>
            </a:r>
            <a:r>
              <a:rPr lang="fa-IR" sz="2200" dirty="0">
                <a:latin typeface="B Nazanin" pitchFamily="2" charset="-78"/>
                <a:cs typeface="B Nazanin" pitchFamily="2" charset="-78"/>
              </a:rPr>
              <a:t> ۵ : نمودار سرعت موج </a:t>
            </a:r>
            <a:r>
              <a:rPr lang="fa-IR" sz="2200" dirty="0" err="1">
                <a:latin typeface="B Nazanin" pitchFamily="2" charset="-78"/>
                <a:cs typeface="B Nazanin" pitchFamily="2" charset="-78"/>
              </a:rPr>
              <a:t>شوك</a:t>
            </a:r>
            <a:r>
              <a:rPr lang="fa-IR" sz="2200" dirty="0">
                <a:latin typeface="B Nazanin" pitchFamily="2" charset="-78"/>
                <a:cs typeface="B Nazanin" pitchFamily="2" charset="-78"/>
              </a:rPr>
              <a:t> </a:t>
            </a:r>
            <a:r>
              <a:rPr lang="fa-IR" sz="2200" dirty="0" err="1">
                <a:latin typeface="B Nazanin" pitchFamily="2" charset="-78"/>
                <a:cs typeface="B Nazanin" pitchFamily="2" charset="-78"/>
              </a:rPr>
              <a:t>ايجاد</a:t>
            </a:r>
            <a:r>
              <a:rPr lang="fa-IR" sz="2200" dirty="0">
                <a:latin typeface="B Nazanin" pitchFamily="2" charset="-78"/>
                <a:cs typeface="B Nazanin" pitchFamily="2" charset="-78"/>
              </a:rPr>
              <a:t> شده بر حسب فاصله از ناحیه شکست  در آب.</a:t>
            </a:r>
            <a:endParaRPr lang="en-IR" sz="2200" dirty="0">
              <a:latin typeface="B Nazanin" pitchFamily="2" charset="-78"/>
              <a:cs typeface="B Nazanin" pitchFamily="2" charset="-78"/>
            </a:endParaRPr>
          </a:p>
        </p:txBody>
      </p:sp>
    </p:spTree>
    <p:extLst>
      <p:ext uri="{BB962C8B-B14F-4D97-AF65-F5344CB8AC3E}">
        <p14:creationId xmlns:p14="http://schemas.microsoft.com/office/powerpoint/2010/main" val="28451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1" y="2336873"/>
            <a:ext cx="10059746" cy="4191518"/>
          </a:xfrm>
        </p:spPr>
        <p:txBody>
          <a:bodyPr>
            <a:normAutofit/>
          </a:bodyPr>
          <a:lstStyle/>
          <a:p>
            <a:pPr marL="0" indent="0" algn="r" rtl="1">
              <a:buNone/>
            </a:pPr>
            <a:r>
              <a:rPr lang="fa-IR" sz="2800" dirty="0">
                <a:latin typeface="B Nazanin" pitchFamily="2" charset="-78"/>
                <a:cs typeface="B Nazanin" pitchFamily="2" charset="-78"/>
              </a:rPr>
              <a:t>همانطور که </a:t>
            </a:r>
            <a:r>
              <a:rPr lang="fa-IR" sz="2800" dirty="0" err="1">
                <a:latin typeface="B Nazanin" pitchFamily="2" charset="-78"/>
                <a:cs typeface="B Nazanin" pitchFamily="2" charset="-78"/>
              </a:rPr>
              <a:t>درشکل</a:t>
            </a:r>
            <a:r>
              <a:rPr lang="en-US" sz="2800" dirty="0">
                <a:latin typeface="B Nazanin" pitchFamily="2" charset="-78"/>
                <a:cs typeface="B Nazanin" pitchFamily="2" charset="-78"/>
              </a:rPr>
              <a:t> 5</a:t>
            </a:r>
            <a:r>
              <a:rPr lang="fa-IR" sz="2800" dirty="0">
                <a:latin typeface="B Nazanin" pitchFamily="2" charset="-78"/>
                <a:cs typeface="B Nazanin" pitchFamily="2" charset="-78"/>
              </a:rPr>
              <a:t>سرعت شوک در نواحی نزدیک ناحیه شکست  از مرتبه حدود ۳۵۰۰متر بر ثانیه می باشد که به طور قابل توجهی با فاصله کاهش می یابد. سرعت شوک در فاصله حدود ۱.۲۵ میلیمتر از منطقه شکست نوری به یک مقدار حدی از مرتبه ۱۶۰۰ متر بر ثانیه می رسد. انرژی موج شوک بسیار کاهش یافته و در فواصل دورتر به موج صوتی تبدیل خواهد شد(سرعت امواج صوتی در آب حدود ۱۵۰۰ متر بر ثانیه است.)</a:t>
            </a:r>
            <a:r>
              <a:rPr lang="en-US" sz="2800" dirty="0">
                <a:latin typeface="B Nazanin" pitchFamily="2" charset="-78"/>
                <a:cs typeface="B Nazanin" pitchFamily="2" charset="-78"/>
              </a:rPr>
              <a:t> [5]</a:t>
            </a:r>
            <a:r>
              <a:rPr lang="fa-IR" sz="2800" dirty="0">
                <a:latin typeface="B Nazanin" pitchFamily="2" charset="-78"/>
                <a:cs typeface="B Nazanin" pitchFamily="2" charset="-78"/>
              </a:rPr>
              <a:t>.</a:t>
            </a:r>
            <a:r>
              <a:rPr lang="en-US" sz="2800" dirty="0">
                <a:latin typeface="B Nazanin" pitchFamily="2" charset="-78"/>
                <a:cs typeface="B Nazanin" pitchFamily="2" charset="-78"/>
              </a:rPr>
              <a:t> </a:t>
            </a:r>
            <a:r>
              <a:rPr lang="fa-IR" sz="2800" dirty="0">
                <a:latin typeface="B Nazanin" pitchFamily="2" charset="-78"/>
                <a:cs typeface="B Nazanin" pitchFamily="2" charset="-78"/>
              </a:rPr>
              <a:t>شکست در محیط آب به وسیله متمرکز کردن پرتو </a:t>
            </a:r>
            <a:r>
              <a:rPr lang="fa-IR" sz="2800" dirty="0" err="1">
                <a:latin typeface="B Nazanin" pitchFamily="2" charset="-78"/>
                <a:cs typeface="B Nazanin" pitchFamily="2" charset="-78"/>
              </a:rPr>
              <a:t>لیزرپالسی</a:t>
            </a:r>
            <a:r>
              <a:rPr lang="fa-IR" sz="2800" dirty="0">
                <a:latin typeface="B Nazanin" pitchFamily="2" charset="-78"/>
                <a:cs typeface="B Nazanin" pitchFamily="2" charset="-78"/>
              </a:rPr>
              <a:t> </a:t>
            </a:r>
            <a:r>
              <a:rPr lang="fa-IR" sz="2800" dirty="0" err="1">
                <a:latin typeface="B Nazanin" pitchFamily="2" charset="-78"/>
                <a:cs typeface="B Nazanin" pitchFamily="2" charset="-78"/>
              </a:rPr>
              <a:t>نانوثانیه</a:t>
            </a:r>
            <a:r>
              <a:rPr lang="fa-IR" sz="2800" dirty="0">
                <a:latin typeface="B Nazanin" pitchFamily="2" charset="-78"/>
                <a:cs typeface="B Nazanin" pitchFamily="2" charset="-78"/>
              </a:rPr>
              <a:t>، پرتوان </a:t>
            </a:r>
            <a:r>
              <a:rPr lang="en-US" sz="2800" dirty="0" err="1">
                <a:latin typeface="B Nazanin" pitchFamily="2" charset="-78"/>
                <a:cs typeface="B Nazanin" pitchFamily="2" charset="-78"/>
              </a:rPr>
              <a:t>Nd:YAG</a:t>
            </a:r>
            <a:r>
              <a:rPr lang="fa-IR" sz="2800" dirty="0">
                <a:latin typeface="B Nazanin" pitchFamily="2" charset="-78"/>
                <a:cs typeface="B Nazanin" pitchFamily="2" charset="-78"/>
              </a:rPr>
              <a:t> ایجاد </a:t>
            </a:r>
            <a:r>
              <a:rPr lang="fa-IR" sz="2800" dirty="0" err="1">
                <a:latin typeface="B Nazanin" pitchFamily="2" charset="-78"/>
                <a:cs typeface="B Nazanin" pitchFamily="2" charset="-78"/>
              </a:rPr>
              <a:t>شد.یکی</a:t>
            </a:r>
            <a:r>
              <a:rPr lang="fa-IR" sz="2800" dirty="0">
                <a:latin typeface="B Nazanin" pitchFamily="2" charset="-78"/>
                <a:cs typeface="B Nazanin" pitchFamily="2" charset="-78"/>
              </a:rPr>
              <a:t> از </a:t>
            </a:r>
            <a:r>
              <a:rPr lang="fa-IR" sz="2800" dirty="0" err="1">
                <a:latin typeface="B Nazanin" pitchFamily="2" charset="-78"/>
                <a:cs typeface="B Nazanin" pitchFamily="2" charset="-78"/>
              </a:rPr>
              <a:t>فرایندهای</a:t>
            </a:r>
            <a:r>
              <a:rPr lang="fa-IR" sz="2800" dirty="0">
                <a:latin typeface="B Nazanin" pitchFamily="2" charset="-78"/>
                <a:cs typeface="B Nazanin" pitchFamily="2" charset="-78"/>
              </a:rPr>
              <a:t> ایجاد شده در شکست، موج شوک است که در ناحیه شکست تولید و به محیط اطراف انتشار می یابد. سرعت موج شوک ایجاد شده به وسیله روش انحراف پرتو گمانه اندازه گیری شد نتایج نشان داد که سرعت در نواحی نزدیک محل تمرکز لیزر در حدود ۳۵۰۰ متر در ثانیه و در نواحی دورتر به سرعت های صوتی می رسد.</a:t>
            </a:r>
            <a:endParaRPr lang="en-US" sz="2800" dirty="0">
              <a:latin typeface="B Nazanin" pitchFamily="2" charset="-78"/>
              <a:cs typeface="B Nazanin" pitchFamily="2" charset="-78"/>
            </a:endParaRPr>
          </a:p>
        </p:txBody>
      </p:sp>
      <p:pic>
        <p:nvPicPr>
          <p:cNvPr id="5" name="Picture 4">
            <a:extLst>
              <a:ext uri="{FF2B5EF4-FFF2-40B4-BE49-F238E27FC236}">
                <a16:creationId xmlns:a16="http://schemas.microsoft.com/office/drawing/2014/main" id="{38680A9F-20EE-48C9-825B-41A0F5FCA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
        <p:nvSpPr>
          <p:cNvPr id="6" name="Slide Number Placeholder 5">
            <a:extLst>
              <a:ext uri="{FF2B5EF4-FFF2-40B4-BE49-F238E27FC236}">
                <a16:creationId xmlns:a16="http://schemas.microsoft.com/office/drawing/2014/main" id="{33A4684A-29CA-4E44-8C4A-C72978A7BB91}"/>
              </a:ext>
            </a:extLst>
          </p:cNvPr>
          <p:cNvSpPr>
            <a:spLocks noGrp="1"/>
          </p:cNvSpPr>
          <p:nvPr>
            <p:ph type="sldNum" sz="quarter" idx="12"/>
          </p:nvPr>
        </p:nvSpPr>
        <p:spPr>
          <a:xfrm>
            <a:off x="18170" y="6528390"/>
            <a:ext cx="353971" cy="329609"/>
          </a:xfrm>
        </p:spPr>
        <p:txBody>
          <a:bodyPr/>
          <a:lstStyle/>
          <a:p>
            <a:r>
              <a:rPr lang="fa-IR" sz="2400" dirty="0">
                <a:latin typeface="B Nazanin" pitchFamily="2" charset="-78"/>
                <a:cs typeface="B Nazanin" pitchFamily="2" charset="-78"/>
              </a:rPr>
              <a:t>۹</a:t>
            </a: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545</TotalTime>
  <Words>1176</Words>
  <Application>Microsoft Macintosh PowerPoint</Application>
  <PresentationFormat>Widescreen</PresentationFormat>
  <Paragraphs>58</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Trebuchet MS</vt:lpstr>
      <vt:lpstr>Arial Rounded MT Bold</vt:lpstr>
      <vt:lpstr>Times New Roman</vt:lpstr>
      <vt:lpstr>B Nazanin</vt:lpstr>
      <vt:lpstr>Calibri</vt:lpstr>
      <vt:lpstr>Arial</vt:lpstr>
      <vt:lpstr>Berlin</vt:lpstr>
      <vt:lpstr>اندازه گیری سرعت موج شوک ناشی از شکست در آب </vt:lpstr>
      <vt:lpstr>چکیده</vt:lpstr>
      <vt:lpstr>مقدمه</vt:lpstr>
      <vt:lpstr>مقدمه</vt:lpstr>
      <vt:lpstr>روش‌ انجام تحقیق</vt:lpstr>
      <vt:lpstr>روش‌ انجام تحقیق</vt:lpstr>
      <vt:lpstr>فرضیه‌ها</vt:lpstr>
      <vt:lpstr>فرضیه‌ها</vt:lpstr>
      <vt:lpstr>بحث و نتیجه‌گیری</vt:lpstr>
      <vt:lpstr>تقدیر و تشکر</vt:lpstr>
      <vt:lpstr>منابع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Mey Es</cp:lastModifiedBy>
  <cp:revision>68</cp:revision>
  <dcterms:created xsi:type="dcterms:W3CDTF">2020-11-15T07:43:14Z</dcterms:created>
  <dcterms:modified xsi:type="dcterms:W3CDTF">2020-12-04T19:21:18Z</dcterms:modified>
</cp:coreProperties>
</file>